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y="5143500" cx="9144000"/>
  <p:notesSz cx="6858000" cy="9144000"/>
  <p:embeddedFontLst>
    <p:embeddedFont>
      <p:font typeface="Economica"/>
      <p:regular r:id="rId90"/>
      <p:bold r:id="rId91"/>
      <p:italic r:id="rId92"/>
      <p:boldItalic r:id="rId93"/>
    </p:embeddedFont>
    <p:embeddedFont>
      <p:font typeface="Spectral"/>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Spectral-bold.fntdata"/><Relationship Id="rId94" Type="http://schemas.openxmlformats.org/officeDocument/2006/relationships/font" Target="fonts/Spectral-regular.fntdata"/><Relationship Id="rId97" Type="http://schemas.openxmlformats.org/officeDocument/2006/relationships/font" Target="fonts/Spectral-boldItalic.fntdata"/><Relationship Id="rId96" Type="http://schemas.openxmlformats.org/officeDocument/2006/relationships/font" Target="fonts/Spectral-italic.fntdata"/><Relationship Id="rId11" Type="http://schemas.openxmlformats.org/officeDocument/2006/relationships/slide" Target="slides/slide7.xml"/><Relationship Id="rId99" Type="http://schemas.openxmlformats.org/officeDocument/2006/relationships/font" Target="fonts/OpenSans-bold.fntdata"/><Relationship Id="rId10" Type="http://schemas.openxmlformats.org/officeDocument/2006/relationships/slide" Target="slides/slide6.xml"/><Relationship Id="rId98" Type="http://schemas.openxmlformats.org/officeDocument/2006/relationships/font" Target="fonts/OpenSans-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Economica-bold.fntdata"/><Relationship Id="rId90" Type="http://schemas.openxmlformats.org/officeDocument/2006/relationships/font" Target="fonts/Economica-regular.fntdata"/><Relationship Id="rId93" Type="http://schemas.openxmlformats.org/officeDocument/2006/relationships/font" Target="fonts/Economica-boldItalic.fntdata"/><Relationship Id="rId92" Type="http://schemas.openxmlformats.org/officeDocument/2006/relationships/font" Target="fonts/Economica-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7/08/transformer-novel-neural-network.html" TargetMode="External"/><Relationship Id="rId3" Type="http://schemas.openxmlformats.org/officeDocument/2006/relationships/hyperlink" Target="https://papers.nips.cc/paper/7181-attention-is-all-you-need.pdf"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512.00103.pdf"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4b3bbffe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b3bbffe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24b3bbff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b3bbff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4b3bbff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b3bbff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4b3bbff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b3bbff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d9246a42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d9246a4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d9246a42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d9246a42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d9246a42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d9246a42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Desiderate: low cost, tunable, meaningful, consistent, correct (correlates with humans)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d9246a426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d9246a42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d9246a42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d9246a42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d9246a42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d9246a42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d9246a42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d9246a42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d9246a42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d9246a42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d9246a42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d9246a42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d9246a42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d9246a42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d9246a426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d9246a42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d9246a42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d9246a42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d9246a42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d9246a42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d9246a426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d9246a426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9922ebe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9922ebe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9922ebe0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922ebe0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parts to the model: P(e): the language model, P(f|e): the translation model, P(e|f): decoder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9922ebe0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922ebe0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344f7c6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344f7c6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344f7c603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344f7c603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344f7c603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344f7c603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19922ebe0a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922ebe0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9922ebe0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9922ebe0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9922ebe0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9922ebe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9922ebe0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922ebe0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NULL word we add to the source. This allows us to generate (crudely) spurious words in the target. We can always handle spurious source words by simply not aligning to them.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9922ebe0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9922ebe0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19922ebe0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9922ebe0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19922ebe0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9922ebe0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19922ebe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9922ebe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344f7c60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344f7c60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19922ebe0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9922ebe0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19922ebe0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9922ebe0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9922ebe0a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9922ebe0a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19922ebe0a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9922ebe0a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19922ebe0a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9922ebe0a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19922ebe0a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9922ebe0a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9922ebe0a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9922ebe0a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19922ebe0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9922ebe0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19922ebe0a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9922ebe0a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19922ebe0a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9922ebe0a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344f7c60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344f7c60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19922ebe0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9922ebe0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19922ebe0a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9922ebe0a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19922ebe0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9922ebe0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344f7c60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344f7c60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344f7c60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344f7c60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46ab781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46ab781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46ab781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46ab781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46ab781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46ab781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446ab781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446ab781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49b43057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49b43057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169e5971d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69e5971d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344f7c60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344f7c60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19922ebe0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9922ebe0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2062ee124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062ee124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19922ebe0a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9922ebe0a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344f7c60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344f7c603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74e32726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74e32726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https://research.googleblog.com/2017/08/transformer-novel-neural-network.html</a:t>
            </a:r>
            <a:r>
              <a:rPr lang="en"/>
              <a:t> and </a:t>
            </a:r>
            <a:r>
              <a:rPr lang="en" u="sng">
                <a:solidFill>
                  <a:schemeClr val="hlink"/>
                </a:solidFill>
                <a:hlinkClick r:id="rId3"/>
              </a:rPr>
              <a:t>Vaswani et al. 2017</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74e3272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74e3272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74e3272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74e3272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374e327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74e327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related, some prior work by our very own Dan Gillick, with a similar style of multilingual model for NER: </a:t>
            </a:r>
            <a:r>
              <a:rPr lang="en" u="sng">
                <a:solidFill>
                  <a:schemeClr val="hlink"/>
                </a:solidFill>
                <a:hlinkClick r:id="rId2"/>
              </a:rPr>
              <a:t>https://arxiv.org/pdf/1512.00103.pdf</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374e3272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74e3272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4b3bbffe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b3bbff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380cff688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80cff68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80cff6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80cff6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2062ee12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062ee12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2062ee12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062ee12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2062ee12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062ee12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2062ee12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062ee12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really linear - you need depth proportional to log(n)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2062ee12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062ee12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2062ee12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062ee12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19922ebe0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9922ebe0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4344f7c60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4344f7c60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4b3bbff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b3bbff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19922ebe0a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9922ebe0a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19922ebe0a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9922ebe0a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344f7c60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344f7c60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344f7c60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4344f7c60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4344f7c60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4344f7c60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often train Model 1 and use the translation probabilities t(f | e) to initialize a more sophisticated alignment model.</a:t>
            </a:r>
            <a:endParaRPr/>
          </a:p>
          <a:p>
            <a:pPr indent="0" lvl="0" marL="0" rtl="0" algn="l">
              <a:spcBef>
                <a:spcPts val="0"/>
              </a:spcBef>
              <a:spcAft>
                <a:spcPts val="0"/>
              </a:spcAft>
              <a:buNone/>
            </a:pPr>
            <a:r>
              <a:rPr lang="en"/>
              <a:t>Distortion probability: raise a small constant to the distance between phrases.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344f7c60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344f7c60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4b3bbff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b3bbff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Connais:  “I know… about…”</a:t>
            </a:r>
            <a:endParaRPr/>
          </a:p>
          <a:p>
            <a:pPr indent="0" lvl="0" marL="0" rtl="0" algn="l">
              <a:spcBef>
                <a:spcPts val="0"/>
              </a:spcBef>
              <a:spcAft>
                <a:spcPts val="0"/>
              </a:spcAft>
              <a:buNone/>
            </a:pPr>
            <a:r>
              <a:rPr lang="en"/>
              <a:t>Sais: “I know &lt;fact&gt;”.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aclweb.org/anthology/P/P02/P02-1040.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aclweb.org/anthology/P/P02/P02-1040.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translate.google.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2.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translate.google.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6.png"/><Relationship Id="rId4" Type="http://schemas.openxmlformats.org/officeDocument/2006/relationships/hyperlink" Target="http://distill.pub/2016/augmented-rnns/#attentional-interface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distill.pub/2016/augmented-rnns/#attentional-interface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papers.nips.cc/paper/7181-attention-is-all-you-need.pdf" TargetMode="External"/><Relationship Id="rId4" Type="http://schemas.openxmlformats.org/officeDocument/2006/relationships/image" Target="../media/image34.png"/><Relationship Id="rId5" Type="http://schemas.openxmlformats.org/officeDocument/2006/relationships/hyperlink" Target="https://nlp.stanford.edu/seminar/details/lkaiser.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image" Target="../media/image27.gif"/><Relationship Id="rId5" Type="http://schemas.openxmlformats.org/officeDocument/2006/relationships/hyperlink" Target="https://papers.nips.cc/paper/7181-attention-is-all-you-need.pdf" TargetMode="External"/><Relationship Id="rId6" Type="http://schemas.openxmlformats.org/officeDocument/2006/relationships/hyperlink" Target="https://research.googleblog.com/2017/08/transformer-novel-neural-network.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1.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arxiv.org/pdf/1611.04558.pdf" TargetMode="External"/><Relationship Id="rId4" Type="http://schemas.openxmlformats.org/officeDocument/2006/relationships/hyperlink" Target="http://ieeexplore.ieee.org/abstract/document/628907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hyperlink" Target="https://arxiv.org/pdf/1611.04558.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arxiv.org/pdf/1710.11041.pdf" TargetMode="Externa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arxiv.org/pdf/1711.00043.pdf" TargetMode="Externa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6.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807250" y="1444250"/>
            <a:ext cx="3529500" cy="153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Translation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W266: Natural Language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one seems best?</a:t>
            </a:r>
            <a:endParaRPr/>
          </a:p>
        </p:txBody>
      </p:sp>
      <p:sp>
        <p:nvSpPr>
          <p:cNvPr id="117" name="Google Shape;117;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Japanese: </a:t>
            </a:r>
            <a:r>
              <a:rPr lang="en">
                <a:solidFill>
                  <a:srgbClr val="9900FF"/>
                </a:solidFill>
              </a:rPr>
              <a:t>"fukaku hansei shite orimasu"</a:t>
            </a:r>
            <a:endParaRPr>
              <a:solidFill>
                <a:srgbClr val="9900FF"/>
              </a:solidFill>
            </a:endParaRPr>
          </a:p>
          <a:p>
            <a:pPr indent="-342900" lvl="0" marL="457200" rtl="0" algn="l">
              <a:spcBef>
                <a:spcPts val="0"/>
              </a:spcBef>
              <a:spcAft>
                <a:spcPts val="0"/>
              </a:spcAft>
              <a:buClr>
                <a:srgbClr val="000000"/>
              </a:buClr>
              <a:buSzPts val="1800"/>
              <a:buChar char="-"/>
            </a:pPr>
            <a:r>
              <a:rPr lang="en">
                <a:solidFill>
                  <a:srgbClr val="000000"/>
                </a:solidFill>
              </a:rPr>
              <a:t>English:</a:t>
            </a:r>
            <a:endParaRPr>
              <a:solidFill>
                <a:srgbClr val="000000"/>
              </a:solidFill>
            </a:endParaRPr>
          </a:p>
          <a:p>
            <a:pPr indent="-317500" lvl="1" marL="914400" rtl="0" algn="l">
              <a:spcBef>
                <a:spcPts val="0"/>
              </a:spcBef>
              <a:spcAft>
                <a:spcPts val="0"/>
              </a:spcAft>
              <a:buClr>
                <a:srgbClr val="FF0000"/>
              </a:buClr>
              <a:buSzPts val="1400"/>
              <a:buChar char="-"/>
            </a:pPr>
            <a:r>
              <a:rPr lang="en">
                <a:solidFill>
                  <a:srgbClr val="FF0000"/>
                </a:solidFill>
              </a:rPr>
              <a:t>"I'm sorry"</a:t>
            </a:r>
            <a:endParaRPr>
              <a:solidFill>
                <a:srgbClr val="FF0000"/>
              </a:solidFill>
            </a:endParaRPr>
          </a:p>
          <a:p>
            <a:pPr indent="-317500" lvl="1" marL="914400" rtl="0" algn="l">
              <a:spcBef>
                <a:spcPts val="0"/>
              </a:spcBef>
              <a:spcAft>
                <a:spcPts val="0"/>
              </a:spcAft>
              <a:buClr>
                <a:srgbClr val="FF0000"/>
              </a:buClr>
              <a:buSzPts val="1400"/>
              <a:buChar char="-"/>
            </a:pPr>
            <a:r>
              <a:rPr lang="en">
                <a:solidFill>
                  <a:srgbClr val="FF0000"/>
                </a:solidFill>
              </a:rPr>
              <a:t>"We are deeply reflecting (on our past behavior, and what we did wrong, and how to avoid the problem next time)"</a:t>
            </a:r>
            <a:endParaRPr>
              <a:solidFill>
                <a:srgbClr val="FF0000"/>
              </a:solidFill>
            </a:endParaRPr>
          </a:p>
          <a:p>
            <a:pPr indent="-342900" lvl="0" marL="457200" rtl="0" algn="l">
              <a:spcBef>
                <a:spcPts val="0"/>
              </a:spcBef>
              <a:spcAft>
                <a:spcPts val="0"/>
              </a:spcAft>
              <a:buClr>
                <a:srgbClr val="000000"/>
              </a:buClr>
              <a:buSzPts val="1800"/>
              <a:buChar char="-"/>
            </a:pPr>
            <a:r>
              <a:rPr lang="en">
                <a:solidFill>
                  <a:srgbClr val="000000"/>
                </a:solidFill>
              </a:rPr>
              <a:t>Hebrew: </a:t>
            </a:r>
            <a:r>
              <a:rPr lang="en">
                <a:solidFill>
                  <a:srgbClr val="9900FF"/>
                </a:solidFill>
              </a:rPr>
              <a:t>"adonai roi"</a:t>
            </a:r>
            <a:r>
              <a:rPr lang="en">
                <a:solidFill>
                  <a:srgbClr val="000000"/>
                </a:solidFill>
              </a:rPr>
              <a:t> (the Lord is my shepherd)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Suppose a culture has no sheep...</a:t>
            </a:r>
            <a:endParaRPr>
              <a:solidFill>
                <a:srgbClr val="000000"/>
              </a:solidFill>
            </a:endParaRPr>
          </a:p>
          <a:p>
            <a:pPr indent="-317500" lvl="1" marL="914400" rtl="0" algn="l">
              <a:spcBef>
                <a:spcPts val="0"/>
              </a:spcBef>
              <a:spcAft>
                <a:spcPts val="0"/>
              </a:spcAft>
              <a:buClr>
                <a:srgbClr val="FF0000"/>
              </a:buClr>
              <a:buSzPts val="1400"/>
              <a:buChar char="-"/>
            </a:pPr>
            <a:r>
              <a:rPr lang="en">
                <a:solidFill>
                  <a:srgbClr val="FF0000"/>
                </a:solidFill>
              </a:rPr>
              <a:t>"the Lord will look after me"</a:t>
            </a:r>
            <a:endParaRPr>
              <a:solidFill>
                <a:srgbClr val="FF0000"/>
              </a:solidFill>
            </a:endParaRPr>
          </a:p>
          <a:p>
            <a:pPr indent="-317500" lvl="1" marL="914400" rtl="0" algn="l">
              <a:spcBef>
                <a:spcPts val="0"/>
              </a:spcBef>
              <a:spcAft>
                <a:spcPts val="0"/>
              </a:spcAft>
              <a:buClr>
                <a:srgbClr val="FF0000"/>
              </a:buClr>
              <a:buSzPts val="1400"/>
              <a:buChar char="-"/>
            </a:pPr>
            <a:r>
              <a:rPr lang="en">
                <a:solidFill>
                  <a:srgbClr val="FF0000"/>
                </a:solidFill>
              </a:rPr>
              <a:t>"the Lord is for me like somebody who looks after animals with cotton-like hair"</a:t>
            </a:r>
            <a:endParaRPr>
              <a:solidFill>
                <a:srgbClr val="FF0000"/>
              </a:solidFill>
            </a:endParaRPr>
          </a:p>
          <a:p>
            <a:pPr indent="-342900" lvl="0" marL="457200" rtl="0" algn="l">
              <a:spcBef>
                <a:spcPts val="0"/>
              </a:spcBef>
              <a:spcAft>
                <a:spcPts val="0"/>
              </a:spcAft>
              <a:buClr>
                <a:srgbClr val="000000"/>
              </a:buClr>
              <a:buSzPts val="1800"/>
              <a:buChar char="-"/>
            </a:pPr>
            <a:r>
              <a:rPr lang="en">
                <a:solidFill>
                  <a:srgbClr val="000000"/>
                </a:solidFill>
              </a:rPr>
              <a:t>Faithfulness vs. Fluency</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 in the old days...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Classical MT</a:t>
            </a:r>
            <a:endParaRPr/>
          </a:p>
        </p:txBody>
      </p:sp>
      <p:sp>
        <p:nvSpPr>
          <p:cNvPr id="128" name="Google Shape;128;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Direct translation model </a:t>
            </a:r>
            <a:r>
              <a:rPr lang="en">
                <a:solidFill>
                  <a:srgbClr val="999999"/>
                </a:solidFill>
              </a:rPr>
              <a:t>(lookups, phrase tables)</a:t>
            </a:r>
            <a:endParaRPr>
              <a:solidFill>
                <a:srgbClr val="999999"/>
              </a:solidFill>
            </a:endParaRPr>
          </a:p>
          <a:p>
            <a:pPr indent="-317500" lvl="1" marL="914400" rtl="0" algn="l">
              <a:spcBef>
                <a:spcPts val="0"/>
              </a:spcBef>
              <a:spcAft>
                <a:spcPts val="0"/>
              </a:spcAft>
              <a:buSzPts val="1400"/>
              <a:buAutoNum type="alphaLcPeriod"/>
            </a:pPr>
            <a:r>
              <a:rPr lang="en"/>
              <a:t>Some local reordering included</a:t>
            </a:r>
            <a:endParaRPr/>
          </a:p>
          <a:p>
            <a:pPr indent="-317500" lvl="1" marL="914400" rtl="0" algn="l">
              <a:spcBef>
                <a:spcPts val="0"/>
              </a:spcBef>
              <a:spcAft>
                <a:spcPts val="0"/>
              </a:spcAft>
              <a:buSzPts val="1400"/>
              <a:buAutoNum type="alphaLcPeriod"/>
            </a:pPr>
            <a:r>
              <a:rPr lang="en"/>
              <a:t>i.e. </a:t>
            </a:r>
            <a:r>
              <a:rPr lang="en">
                <a:solidFill>
                  <a:srgbClr val="9900FF"/>
                </a:solidFill>
              </a:rPr>
              <a:t>I am eating the apple.</a:t>
            </a:r>
            <a:r>
              <a:rPr lang="en"/>
              <a:t> -&gt; </a:t>
            </a:r>
            <a:r>
              <a:rPr lang="en">
                <a:solidFill>
                  <a:srgbClr val="FF0000"/>
                </a:solidFill>
              </a:rPr>
              <a:t>Je mange la pomme.</a:t>
            </a:r>
            <a:endParaRPr>
              <a:solidFill>
                <a:srgbClr val="FF0000"/>
              </a:solidFill>
            </a:endParaRPr>
          </a:p>
          <a:p>
            <a:pPr indent="-342900" lvl="0" marL="457200" rtl="0" algn="l">
              <a:spcBef>
                <a:spcPts val="1000"/>
              </a:spcBef>
              <a:spcAft>
                <a:spcPts val="0"/>
              </a:spcAft>
              <a:buSzPts val="1800"/>
              <a:buAutoNum type="arabicPeriod"/>
            </a:pPr>
            <a:r>
              <a:rPr lang="en"/>
              <a:t>Transfer model </a:t>
            </a:r>
            <a:r>
              <a:rPr lang="en">
                <a:solidFill>
                  <a:srgbClr val="999999"/>
                </a:solidFill>
              </a:rPr>
              <a:t>(syntactic MT)</a:t>
            </a:r>
            <a:endParaRPr>
              <a:solidFill>
                <a:srgbClr val="999999"/>
              </a:solidFill>
            </a:endParaRPr>
          </a:p>
          <a:p>
            <a:pPr indent="-317500" lvl="1" marL="914400" rtl="0" algn="l">
              <a:spcBef>
                <a:spcPts val="0"/>
              </a:spcBef>
              <a:spcAft>
                <a:spcPts val="0"/>
              </a:spcAft>
              <a:buSzPts val="1400"/>
              <a:buAutoNum type="alphaLcPeriod"/>
            </a:pPr>
            <a:r>
              <a:rPr lang="en"/>
              <a:t>Transform the parse tree</a:t>
            </a:r>
            <a:endParaRPr/>
          </a:p>
          <a:p>
            <a:pPr indent="-317500" lvl="1" marL="914400" rtl="0" algn="l">
              <a:spcBef>
                <a:spcPts val="0"/>
              </a:spcBef>
              <a:spcAft>
                <a:spcPts val="0"/>
              </a:spcAft>
              <a:buSzPts val="1400"/>
              <a:buAutoNum type="alphaLcPeriod"/>
            </a:pPr>
            <a:r>
              <a:rPr lang="en"/>
              <a:t>i.e. English to Spanish; </a:t>
            </a:r>
            <a:r>
              <a:rPr lang="en">
                <a:latin typeface="Consolas"/>
                <a:ea typeface="Consolas"/>
                <a:cs typeface="Consolas"/>
                <a:sym typeface="Consolas"/>
              </a:rPr>
              <a:t>NP -&gt; JJ NN</a:t>
            </a:r>
            <a:r>
              <a:rPr lang="en"/>
              <a:t> becomes </a:t>
            </a:r>
            <a:r>
              <a:rPr lang="en">
                <a:latin typeface="Consolas"/>
                <a:ea typeface="Consolas"/>
                <a:cs typeface="Consolas"/>
                <a:sym typeface="Consolas"/>
              </a:rPr>
              <a:t>NP -&gt; NN JJ</a:t>
            </a:r>
            <a:endParaRPr>
              <a:latin typeface="Consolas"/>
              <a:ea typeface="Consolas"/>
              <a:cs typeface="Consolas"/>
              <a:sym typeface="Consolas"/>
            </a:endParaRPr>
          </a:p>
          <a:p>
            <a:pPr indent="-317500" lvl="1" marL="914400" rtl="0" algn="l">
              <a:spcBef>
                <a:spcPts val="0"/>
              </a:spcBef>
              <a:spcAft>
                <a:spcPts val="0"/>
              </a:spcAft>
              <a:buSzPts val="1400"/>
              <a:buAutoNum type="alphaLcPeriod"/>
            </a:pPr>
            <a:r>
              <a:rPr lang="en"/>
              <a:t>i.e. </a:t>
            </a:r>
            <a:r>
              <a:rPr lang="en">
                <a:solidFill>
                  <a:srgbClr val="9900FF"/>
                </a:solidFill>
              </a:rPr>
              <a:t>The </a:t>
            </a:r>
            <a:r>
              <a:rPr lang="en" u="sng">
                <a:solidFill>
                  <a:srgbClr val="9900FF"/>
                </a:solidFill>
              </a:rPr>
              <a:t>green</a:t>
            </a:r>
            <a:r>
              <a:rPr lang="en">
                <a:solidFill>
                  <a:srgbClr val="9900FF"/>
                </a:solidFill>
              </a:rPr>
              <a:t> witch</a:t>
            </a:r>
            <a:r>
              <a:rPr lang="en"/>
              <a:t> -&gt; </a:t>
            </a:r>
            <a:r>
              <a:rPr lang="en">
                <a:solidFill>
                  <a:srgbClr val="FF0000"/>
                </a:solidFill>
              </a:rPr>
              <a:t>La bruja </a:t>
            </a:r>
            <a:r>
              <a:rPr lang="en" u="sng">
                <a:solidFill>
                  <a:srgbClr val="FF0000"/>
                </a:solidFill>
              </a:rPr>
              <a:t>verde</a:t>
            </a:r>
            <a:endParaRPr u="sng">
              <a:solidFill>
                <a:srgbClr val="FF0000"/>
              </a:solidFill>
            </a:endParaRPr>
          </a:p>
          <a:p>
            <a:pPr indent="-342900" lvl="0" marL="457200" rtl="0" algn="l">
              <a:spcBef>
                <a:spcPts val="1000"/>
              </a:spcBef>
              <a:spcAft>
                <a:spcPts val="0"/>
              </a:spcAft>
              <a:buSzPts val="1800"/>
              <a:buAutoNum type="arabicPeriod"/>
            </a:pPr>
            <a:r>
              <a:rPr lang="en"/>
              <a:t>Interlingua model </a:t>
            </a:r>
            <a:r>
              <a:rPr lang="en">
                <a:solidFill>
                  <a:srgbClr val="999999"/>
                </a:solidFill>
              </a:rPr>
              <a:t>(holy grail?)</a:t>
            </a:r>
            <a:endParaRPr>
              <a:solidFill>
                <a:srgbClr val="999999"/>
              </a:solidFill>
            </a:endParaRPr>
          </a:p>
          <a:p>
            <a:pPr indent="-317500" lvl="1" marL="914400" rtl="0" algn="l">
              <a:spcBef>
                <a:spcPts val="0"/>
              </a:spcBef>
              <a:spcAft>
                <a:spcPts val="0"/>
              </a:spcAft>
              <a:buSzPts val="1400"/>
              <a:buAutoNum type="alphaLcPeriod"/>
            </a:pPr>
            <a:r>
              <a:rPr lang="en"/>
              <a:t>Extract meaning</a:t>
            </a:r>
            <a:endParaRPr/>
          </a:p>
          <a:p>
            <a:pPr indent="-317500" lvl="1" marL="914400" rtl="0" algn="l">
              <a:spcBef>
                <a:spcPts val="0"/>
              </a:spcBef>
              <a:spcAft>
                <a:spcPts val="0"/>
              </a:spcAft>
              <a:buSzPts val="1400"/>
              <a:buAutoNum type="alphaLcPeriod"/>
            </a:pPr>
            <a:r>
              <a:rPr lang="en"/>
              <a:t>Event-based representation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Vauquois Triangle</a:t>
            </a:r>
            <a:endParaRPr/>
          </a:p>
        </p:txBody>
      </p:sp>
      <p:pic>
        <p:nvPicPr>
          <p:cNvPr descr="vauquois_triangle.png" id="134" name="Google Shape;134;p25"/>
          <p:cNvPicPr preferRelativeResize="0"/>
          <p:nvPr/>
        </p:nvPicPr>
        <p:blipFill rotWithShape="1">
          <a:blip r:embed="rId3">
            <a:alphaModFix/>
          </a:blip>
          <a:srcRect b="2453" l="2248" r="0" t="2462"/>
          <a:stretch/>
        </p:blipFill>
        <p:spPr>
          <a:xfrm>
            <a:off x="1168763" y="1430275"/>
            <a:ext cx="6806474" cy="2961400"/>
          </a:xfrm>
          <a:prstGeom prst="rect">
            <a:avLst/>
          </a:prstGeom>
          <a:noFill/>
          <a:ln>
            <a:noFill/>
          </a:ln>
        </p:spPr>
      </p:pic>
      <p:sp>
        <p:nvSpPr>
          <p:cNvPr id="135" name="Google Shape;135;p25"/>
          <p:cNvSpPr txBox="1"/>
          <p:nvPr/>
        </p:nvSpPr>
        <p:spPr>
          <a:xfrm>
            <a:off x="3095850" y="4592200"/>
            <a:ext cx="2952300" cy="31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(Vauquois, 1968)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 Metrics: BLEU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Machine Translation</a:t>
            </a:r>
            <a:endParaRPr/>
          </a:p>
        </p:txBody>
      </p:sp>
      <p:sp>
        <p:nvSpPr>
          <p:cNvPr id="146" name="Google Shape;146;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human judgments</a:t>
            </a:r>
            <a:endParaRPr/>
          </a:p>
          <a:p>
            <a:pPr indent="-342900" lvl="0" marL="457200" rtl="0" algn="l">
              <a:spcBef>
                <a:spcPts val="1600"/>
              </a:spcBef>
              <a:spcAft>
                <a:spcPts val="0"/>
              </a:spcAft>
              <a:buSzPts val="1800"/>
              <a:buChar char="-"/>
            </a:pPr>
            <a:r>
              <a:rPr b="1" lang="en"/>
              <a:t>Adequacy:</a:t>
            </a:r>
            <a:r>
              <a:rPr lang="en"/>
              <a:t> does this capture the information?</a:t>
            </a:r>
            <a:endParaRPr/>
          </a:p>
          <a:p>
            <a:pPr indent="-342900" lvl="0" marL="457200" rtl="0" algn="l">
              <a:spcBef>
                <a:spcPts val="0"/>
              </a:spcBef>
              <a:spcAft>
                <a:spcPts val="0"/>
              </a:spcAft>
              <a:buSzPts val="1800"/>
              <a:buChar char="-"/>
            </a:pPr>
            <a:r>
              <a:rPr b="1" lang="en"/>
              <a:t>Fluency:</a:t>
            </a:r>
            <a:r>
              <a:rPr lang="en"/>
              <a:t> is this a good sentence?</a:t>
            </a:r>
            <a:endParaRPr/>
          </a:p>
          <a:p>
            <a:pPr indent="0" lvl="0" marL="0" rtl="0" algn="l">
              <a:spcBef>
                <a:spcPts val="1600"/>
              </a:spcBef>
              <a:spcAft>
                <a:spcPts val="1600"/>
              </a:spcAft>
              <a:buNone/>
            </a:pPr>
            <a:r>
              <a:rPr lang="en"/>
              <a:t>Gold standard: pay humans to rate output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motivation</a:t>
            </a:r>
            <a:endParaRPr/>
          </a:p>
        </p:txBody>
      </p:sp>
      <p:sp>
        <p:nvSpPr>
          <p:cNvPr id="152" name="Google Shape;152;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Why is an automated eval important for machine translation?</a:t>
            </a:r>
            <a:endParaRPr/>
          </a:p>
          <a:p>
            <a:pPr indent="0" lvl="0" marL="0" rtl="0" algn="l">
              <a:spcBef>
                <a:spcPts val="1600"/>
              </a:spcBef>
              <a:spcAft>
                <a:spcPts val="0"/>
              </a:spcAft>
              <a:buNone/>
            </a:pPr>
            <a:r>
              <a:rPr lang="en"/>
              <a:t>What makes automated evaluation hard?</a:t>
            </a:r>
            <a:endParaRPr/>
          </a:p>
          <a:p>
            <a:pPr indent="0" lvl="0" marL="0" rtl="0" algn="l">
              <a:spcBef>
                <a:spcPts val="1600"/>
              </a:spcBef>
              <a:spcAft>
                <a:spcPts val="1600"/>
              </a:spcAft>
              <a:buNone/>
            </a:pPr>
            <a:r>
              <a:rPr lang="en"/>
              <a:t>What makes us think that evaluation is possible?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motivation</a:t>
            </a:r>
            <a:endParaRPr/>
          </a:p>
        </p:txBody>
      </p:sp>
      <p:sp>
        <p:nvSpPr>
          <p:cNvPr id="158" name="Google Shape;158;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an automated eval important for machine translation?</a:t>
            </a:r>
            <a:endParaRPr/>
          </a:p>
          <a:p>
            <a:pPr indent="-342900" lvl="0" marL="457200" rtl="0" algn="l">
              <a:spcBef>
                <a:spcPts val="1600"/>
              </a:spcBef>
              <a:spcAft>
                <a:spcPts val="0"/>
              </a:spcAft>
              <a:buSzPts val="1800"/>
              <a:buChar char="-"/>
            </a:pPr>
            <a:r>
              <a:rPr b="1" lang="en"/>
              <a:t>Problem:</a:t>
            </a:r>
            <a:r>
              <a:rPr lang="en"/>
              <a:t> humans are expensive, slow, &amp; inconsistent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Wha</a:t>
            </a:r>
            <a:r>
              <a:rPr lang="en"/>
              <a:t>t makes automated evaluation hard?</a:t>
            </a:r>
            <a:endParaRPr/>
          </a:p>
          <a:p>
            <a:pPr indent="0" lvl="0" marL="0" rtl="0" algn="l">
              <a:spcBef>
                <a:spcPts val="1600"/>
              </a:spcBef>
              <a:spcAft>
                <a:spcPts val="1600"/>
              </a:spcAft>
              <a:buNone/>
            </a:pPr>
            <a:r>
              <a:rPr lang="en"/>
              <a:t>What makes us think that evaluation is possible?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seems possible!</a:t>
            </a:r>
            <a:endParaRPr/>
          </a:p>
        </p:txBody>
      </p:sp>
      <p:pic>
        <p:nvPicPr>
          <p:cNvPr id="164" name="Google Shape;164;p30"/>
          <p:cNvPicPr preferRelativeResize="0"/>
          <p:nvPr/>
        </p:nvPicPr>
        <p:blipFill>
          <a:blip r:embed="rId3">
            <a:alphaModFix/>
          </a:blip>
          <a:stretch>
            <a:fillRect/>
          </a:stretch>
        </p:blipFill>
        <p:spPr>
          <a:xfrm>
            <a:off x="733600" y="1299625"/>
            <a:ext cx="3381375" cy="2857500"/>
          </a:xfrm>
          <a:prstGeom prst="rect">
            <a:avLst/>
          </a:prstGeom>
          <a:noFill/>
          <a:ln>
            <a:noFill/>
          </a:ln>
        </p:spPr>
      </p:pic>
      <p:pic>
        <p:nvPicPr>
          <p:cNvPr id="165" name="Google Shape;165;p30"/>
          <p:cNvPicPr preferRelativeResize="0"/>
          <p:nvPr/>
        </p:nvPicPr>
        <p:blipFill>
          <a:blip r:embed="rId4">
            <a:alphaModFix/>
          </a:blip>
          <a:stretch>
            <a:fillRect/>
          </a:stretch>
        </p:blipFill>
        <p:spPr>
          <a:xfrm>
            <a:off x="5175450" y="1390355"/>
            <a:ext cx="3209925" cy="2752725"/>
          </a:xfrm>
          <a:prstGeom prst="rect">
            <a:avLst/>
          </a:prstGeom>
          <a:noFill/>
          <a:ln>
            <a:noFill/>
          </a:ln>
        </p:spPr>
      </p:pic>
      <p:sp>
        <p:nvSpPr>
          <p:cNvPr id="166" name="Google Shape;166;p30"/>
          <p:cNvSpPr txBox="1"/>
          <p:nvPr/>
        </p:nvSpPr>
        <p:spPr>
          <a:xfrm>
            <a:off x="392300" y="4467875"/>
            <a:ext cx="58773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BLEU:  </a:t>
            </a:r>
            <a:r>
              <a:rPr lang="en" u="sng">
                <a:solidFill>
                  <a:schemeClr val="hlink"/>
                </a:solidFill>
                <a:hlinkClick r:id="rId5"/>
              </a:rPr>
              <a:t>http://aclweb.org/anthology/P/P02/P02-1040.pdf</a:t>
            </a:r>
            <a:r>
              <a:rPr lang="en"/>
              <a:t> (IBM, 2002)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172" name="Google Shape;172;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#1:  Precision</a:t>
            </a:r>
            <a:endParaRPr/>
          </a:p>
          <a:p>
            <a:pPr indent="0" lvl="0" marL="0" rtl="0" algn="l">
              <a:spcBef>
                <a:spcPts val="1600"/>
              </a:spcBef>
              <a:spcAft>
                <a:spcPts val="0"/>
              </a:spcAft>
              <a:buNone/>
            </a:pPr>
            <a:r>
              <a:rPr lang="en"/>
              <a:t>	How many of the words in the candidate translation occur in a reference?</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69" name="Google Shape;69;p14"/>
          <p:cNvSpPr txBox="1"/>
          <p:nvPr>
            <p:ph idx="1" type="body"/>
          </p:nvPr>
        </p:nvSpPr>
        <p:spPr>
          <a:xfrm>
            <a:off x="311700" y="1225225"/>
            <a:ext cx="8520600" cy="3571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Project Proposal </a:t>
            </a:r>
            <a:r>
              <a:rPr b="1" lang="en">
                <a:solidFill>
                  <a:srgbClr val="9900FF"/>
                </a:solidFill>
              </a:rPr>
              <a:t>- due 10/14 11:59 pm Pacific</a:t>
            </a:r>
            <a:endParaRPr b="1">
              <a:solidFill>
                <a:srgbClr val="9900FF"/>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Be sure to read the instructions!</a:t>
            </a:r>
            <a:endParaRPr>
              <a:solidFill>
                <a:srgbClr val="000000"/>
              </a:solidFill>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en"/>
              <a:t>Assignment 3 (Language Models) released later this week</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178" name="Google Shape;178;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#1:  Precision</a:t>
            </a:r>
            <a:endParaRPr/>
          </a:p>
          <a:p>
            <a:pPr indent="0" lvl="0" marL="0" rtl="0" algn="l">
              <a:spcBef>
                <a:spcPts val="1600"/>
              </a:spcBef>
              <a:spcAft>
                <a:spcPts val="0"/>
              </a:spcAft>
              <a:buNone/>
            </a:pPr>
            <a:r>
              <a:rPr lang="en"/>
              <a:t>	How many of the words in the candidate translation occur in a reference?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Problem:</a:t>
            </a:r>
            <a:endParaRPr/>
          </a:p>
          <a:p>
            <a:pPr indent="0" lvl="0" marL="0" rtl="0" algn="l">
              <a:spcBef>
                <a:spcPts val="1600"/>
              </a:spcBef>
              <a:spcAft>
                <a:spcPts val="0"/>
              </a:spcAft>
              <a:buNone/>
            </a:pPr>
            <a:r>
              <a:rPr lang="en"/>
              <a:t>	Candidate: the the the</a:t>
            </a:r>
            <a:endParaRPr/>
          </a:p>
          <a:p>
            <a:pPr indent="0" lvl="0" marL="0" rtl="0" algn="l">
              <a:spcBef>
                <a:spcPts val="1600"/>
              </a:spcBef>
              <a:spcAft>
                <a:spcPts val="0"/>
              </a:spcAft>
              <a:buNone/>
            </a:pPr>
            <a:r>
              <a:rPr lang="en"/>
              <a:t>	Reference: the cow jumped over the moon</a:t>
            </a:r>
            <a:endParaRPr/>
          </a:p>
          <a:p>
            <a:pPr indent="0" lvl="0" marL="0" rtl="0" algn="l">
              <a:spcBef>
                <a:spcPts val="1600"/>
              </a:spcBef>
              <a:spcAft>
                <a:spcPts val="1600"/>
              </a:spcAft>
              <a:buNone/>
            </a:pPr>
            <a:r>
              <a:rPr lang="en"/>
              <a:t>Precision?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184" name="Google Shape;184;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#2:  Max credit</a:t>
            </a:r>
            <a:endParaRPr/>
          </a:p>
          <a:p>
            <a:pPr indent="0" lvl="0" marL="0" rtl="0" algn="l">
              <a:spcBef>
                <a:spcPts val="1600"/>
              </a:spcBef>
              <a:spcAft>
                <a:spcPts val="0"/>
              </a:spcAft>
              <a:buNone/>
            </a:pPr>
            <a:r>
              <a:rPr lang="en"/>
              <a:t>	How many of the words in the candidate translation occur in a reference?</a:t>
            </a:r>
            <a:endParaRPr/>
          </a:p>
          <a:p>
            <a:pPr indent="0" lvl="0" marL="0" rtl="0" algn="l">
              <a:spcBef>
                <a:spcPts val="1600"/>
              </a:spcBef>
              <a:spcAft>
                <a:spcPts val="0"/>
              </a:spcAft>
              <a:buNone/>
            </a:pPr>
            <a:r>
              <a:rPr lang="en"/>
              <a:t>	(Cap numerator of precision by # of times word seen in reference.)</a:t>
            </a:r>
            <a:endParaRPr/>
          </a:p>
          <a:p>
            <a:pPr indent="0" lvl="0" marL="0" rtl="0" algn="l">
              <a:spcBef>
                <a:spcPts val="1600"/>
              </a:spcBef>
              <a:spcAft>
                <a:spcPts val="0"/>
              </a:spcAft>
              <a:buNone/>
            </a:pPr>
            <a:r>
              <a:rPr lang="en"/>
              <a:t>Better:</a:t>
            </a:r>
            <a:endParaRPr/>
          </a:p>
          <a:p>
            <a:pPr indent="0" lvl="0" marL="0" rtl="0" algn="l">
              <a:spcBef>
                <a:spcPts val="1600"/>
              </a:spcBef>
              <a:spcAft>
                <a:spcPts val="0"/>
              </a:spcAft>
              <a:buNone/>
            </a:pPr>
            <a:r>
              <a:rPr lang="en"/>
              <a:t>	Candidate: the the the the the the</a:t>
            </a:r>
            <a:endParaRPr/>
          </a:p>
          <a:p>
            <a:pPr indent="0" lvl="0" marL="0" rtl="0" algn="l">
              <a:spcBef>
                <a:spcPts val="1600"/>
              </a:spcBef>
              <a:spcAft>
                <a:spcPts val="0"/>
              </a:spcAft>
              <a:buNone/>
            </a:pPr>
            <a:r>
              <a:rPr lang="en"/>
              <a:t>	Reference: the cow jumped over the moon</a:t>
            </a:r>
            <a:endParaRPr/>
          </a:p>
          <a:p>
            <a:pPr indent="0" lvl="0" marL="0" rtl="0" algn="l">
              <a:spcBef>
                <a:spcPts val="1600"/>
              </a:spcBef>
              <a:spcAft>
                <a:spcPts val="1600"/>
              </a:spcAft>
              <a:buNone/>
            </a:pPr>
            <a:r>
              <a:rPr lang="en"/>
              <a:t>Precision?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190" name="Google Shape;190;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#3:  Unigrams are too small of a unit</a:t>
            </a:r>
            <a:endParaRPr/>
          </a:p>
          <a:p>
            <a:pPr indent="0" lvl="0" marL="0" rtl="0" algn="l">
              <a:spcBef>
                <a:spcPts val="1600"/>
              </a:spcBef>
              <a:spcAft>
                <a:spcPts val="0"/>
              </a:spcAft>
              <a:buNone/>
            </a:pPr>
            <a:r>
              <a:rPr lang="en"/>
              <a:t>	How many of the words in the candidate translation occur in a reference?</a:t>
            </a:r>
            <a:endParaRPr/>
          </a:p>
          <a:p>
            <a:pPr indent="0" lvl="0" marL="0" rtl="0" algn="l">
              <a:spcBef>
                <a:spcPts val="1600"/>
              </a:spcBef>
              <a:spcAft>
                <a:spcPts val="0"/>
              </a:spcAft>
              <a:buNone/>
            </a:pPr>
            <a:r>
              <a:rPr lang="en"/>
              <a:t>	(Cap numerator of precision by # of times word seen in reference.)</a:t>
            </a:r>
            <a:endParaRPr/>
          </a:p>
          <a:p>
            <a:pPr indent="0" lvl="0" marL="0" rtl="0" algn="l">
              <a:spcBef>
                <a:spcPts val="1600"/>
              </a:spcBef>
              <a:spcAft>
                <a:spcPts val="0"/>
              </a:spcAft>
              <a:buNone/>
            </a:pPr>
            <a:r>
              <a:rPr lang="en"/>
              <a:t>	(&lt;= 4-grams)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Smaller n-grams stop correlating with monolingual judgements on fluency.</a:t>
            </a:r>
            <a:endParaRPr/>
          </a:p>
          <a:p>
            <a:pPr indent="0" lvl="0" marL="0" rtl="0" algn="l">
              <a:spcBef>
                <a:spcPts val="1600"/>
              </a:spcBef>
              <a:spcAft>
                <a:spcPts val="1600"/>
              </a:spcAft>
              <a:buNone/>
            </a:pPr>
            <a:r>
              <a:rPr lang="en"/>
              <a:t>N-gram overlap helps enforce loosely-consistent word ordering.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196" name="Google Shape;196;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#4:  Brevity Penalty</a:t>
            </a:r>
            <a:endParaRPr/>
          </a:p>
          <a:p>
            <a:pPr indent="0" lvl="0" marL="0" rtl="0" algn="l">
              <a:spcBef>
                <a:spcPts val="1600"/>
              </a:spcBef>
              <a:spcAft>
                <a:spcPts val="0"/>
              </a:spcAft>
              <a:buNone/>
            </a:pPr>
            <a:r>
              <a:rPr lang="en"/>
              <a:t>	How many of the words in the candidate translation occur in a reference?</a:t>
            </a:r>
            <a:endParaRPr/>
          </a:p>
          <a:p>
            <a:pPr indent="0" lvl="0" marL="0" rtl="0" algn="l">
              <a:spcBef>
                <a:spcPts val="1600"/>
              </a:spcBef>
              <a:spcAft>
                <a:spcPts val="0"/>
              </a:spcAft>
              <a:buNone/>
            </a:pPr>
            <a:r>
              <a:rPr lang="en"/>
              <a:t>	(Cap numerator of precision by # of times word seen in reference.)</a:t>
            </a:r>
            <a:endParaRPr/>
          </a:p>
          <a:p>
            <a:pPr indent="0" lvl="0" marL="0" rtl="0" algn="l">
              <a:spcBef>
                <a:spcPts val="1600"/>
              </a:spcBef>
              <a:spcAft>
                <a:spcPts val="0"/>
              </a:spcAft>
              <a:buNone/>
            </a:pPr>
            <a:r>
              <a:rPr lang="en"/>
              <a:t>	(&lt;= 4-grams)</a:t>
            </a:r>
            <a:endParaRPr/>
          </a:p>
          <a:p>
            <a:pPr indent="0" lvl="0" marL="0" rtl="0" algn="l">
              <a:spcBef>
                <a:spcPts val="1600"/>
              </a:spcBef>
              <a:spcAft>
                <a:spcPts val="0"/>
              </a:spcAft>
              <a:buNone/>
            </a:pPr>
            <a:r>
              <a:rPr lang="en"/>
              <a:t>	(Trivial translations are likely bad)</a:t>
            </a:r>
            <a:endParaRPr/>
          </a:p>
          <a:p>
            <a:pPr indent="0" lvl="0" marL="0" rtl="0" algn="l">
              <a:spcBef>
                <a:spcPts val="1600"/>
              </a:spcBef>
              <a:spcAft>
                <a:spcPts val="1600"/>
              </a:spcAft>
              <a:buNone/>
            </a:pPr>
            <a:r>
              <a:rPr lang="en"/>
              <a:t>Penalty = e^(min(0, 1 - ref_len / mt_len))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BLEU formulation</a:t>
            </a:r>
            <a:endParaRPr/>
          </a:p>
        </p:txBody>
      </p:sp>
      <p:sp>
        <p:nvSpPr>
          <p:cNvPr id="202" name="Google Shape;202;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Extensions:</a:t>
            </a:r>
            <a:endParaRPr/>
          </a:p>
          <a:p>
            <a:pPr indent="-342900" lvl="0" marL="457200" rtl="0" algn="l">
              <a:spcBef>
                <a:spcPts val="1600"/>
              </a:spcBef>
              <a:spcAft>
                <a:spcPts val="0"/>
              </a:spcAft>
              <a:buSzPts val="1800"/>
              <a:buChar char="-"/>
            </a:pPr>
            <a:r>
              <a:rPr lang="en"/>
              <a:t>Corpus level</a:t>
            </a:r>
            <a:endParaRPr/>
          </a:p>
          <a:p>
            <a:pPr indent="-342900" lvl="0" marL="457200" rtl="0" algn="l">
              <a:spcBef>
                <a:spcPts val="0"/>
              </a:spcBef>
              <a:spcAft>
                <a:spcPts val="0"/>
              </a:spcAft>
              <a:buSzPts val="1800"/>
              <a:buChar char="-"/>
            </a:pPr>
            <a:r>
              <a:rPr lang="en"/>
              <a:t>Multiple reference sentences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How long to optimize for?</a:t>
            </a:r>
            <a:endParaRPr/>
          </a:p>
          <a:p>
            <a:pPr indent="-342900" lvl="0" marL="457200" rtl="0" algn="l">
              <a:spcBef>
                <a:spcPts val="1600"/>
              </a:spcBef>
              <a:spcAft>
                <a:spcPts val="0"/>
              </a:spcAft>
              <a:buSzPts val="1800"/>
              <a:buChar char="-"/>
            </a:pPr>
            <a:r>
              <a:rPr lang="en"/>
              <a:t>Compare references against one another is a good measure of benchmark usefulness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seems possible!</a:t>
            </a:r>
            <a:endParaRPr/>
          </a:p>
        </p:txBody>
      </p:sp>
      <p:pic>
        <p:nvPicPr>
          <p:cNvPr id="208" name="Google Shape;208;p37"/>
          <p:cNvPicPr preferRelativeResize="0"/>
          <p:nvPr/>
        </p:nvPicPr>
        <p:blipFill>
          <a:blip r:embed="rId3">
            <a:alphaModFix/>
          </a:blip>
          <a:stretch>
            <a:fillRect/>
          </a:stretch>
        </p:blipFill>
        <p:spPr>
          <a:xfrm>
            <a:off x="733600" y="1299625"/>
            <a:ext cx="3381375" cy="2857500"/>
          </a:xfrm>
          <a:prstGeom prst="rect">
            <a:avLst/>
          </a:prstGeom>
          <a:noFill/>
          <a:ln>
            <a:noFill/>
          </a:ln>
        </p:spPr>
      </p:pic>
      <p:pic>
        <p:nvPicPr>
          <p:cNvPr id="209" name="Google Shape;209;p37"/>
          <p:cNvPicPr preferRelativeResize="0"/>
          <p:nvPr/>
        </p:nvPicPr>
        <p:blipFill>
          <a:blip r:embed="rId4">
            <a:alphaModFix/>
          </a:blip>
          <a:stretch>
            <a:fillRect/>
          </a:stretch>
        </p:blipFill>
        <p:spPr>
          <a:xfrm>
            <a:off x="5175450" y="1390355"/>
            <a:ext cx="3209925" cy="2752725"/>
          </a:xfrm>
          <a:prstGeom prst="rect">
            <a:avLst/>
          </a:prstGeom>
          <a:noFill/>
          <a:ln>
            <a:noFill/>
          </a:ln>
        </p:spPr>
      </p:pic>
      <p:sp>
        <p:nvSpPr>
          <p:cNvPr id="210" name="Google Shape;210;p37"/>
          <p:cNvSpPr txBox="1"/>
          <p:nvPr/>
        </p:nvSpPr>
        <p:spPr>
          <a:xfrm>
            <a:off x="392300" y="4467875"/>
            <a:ext cx="58773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BLEU:  </a:t>
            </a:r>
            <a:r>
              <a:rPr lang="en" u="sng">
                <a:solidFill>
                  <a:schemeClr val="hlink"/>
                </a:solidFill>
                <a:hlinkClick r:id="rId5"/>
              </a:rPr>
              <a:t>http://aclweb.org/anthology/P/P02/P02-1040.pdf</a:t>
            </a:r>
            <a:r>
              <a:rPr lang="en"/>
              <a:t> (IBM, 2002)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Automatic Evaluation TL;DR</a:t>
            </a:r>
            <a:endParaRPr/>
          </a:p>
        </p:txBody>
      </p:sp>
      <p:sp>
        <p:nvSpPr>
          <p:cNvPr id="216" name="Google Shape;216;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BLEU: N-gram precision (n = 1,2,3,4) plus brevity penalty</a:t>
            </a:r>
            <a:endParaRPr/>
          </a:p>
          <a:p>
            <a:pPr indent="-342900" lvl="0" marL="457200" rtl="0" algn="l">
              <a:spcBef>
                <a:spcPts val="1600"/>
              </a:spcBef>
              <a:spcAft>
                <a:spcPts val="0"/>
              </a:spcAft>
              <a:buSzPts val="1800"/>
              <a:buChar char="-"/>
            </a:pPr>
            <a:r>
              <a:rPr lang="en"/>
              <a:t>Correlates well between related systems</a:t>
            </a:r>
            <a:endParaRPr/>
          </a:p>
          <a:p>
            <a:pPr indent="-342900" lvl="0" marL="457200" rtl="0" algn="l">
              <a:spcBef>
                <a:spcPts val="0"/>
              </a:spcBef>
              <a:spcAft>
                <a:spcPts val="0"/>
              </a:spcAft>
              <a:buSzPts val="1800"/>
              <a:buChar char="-"/>
            </a:pPr>
            <a:r>
              <a:rPr lang="en"/>
              <a:t>Weaker correlation across different systems (rules, PBMT, neural)</a:t>
            </a:r>
            <a:endParaRPr/>
          </a:p>
          <a:p>
            <a:pPr indent="-342900" lvl="0" marL="457200" rtl="0" algn="l">
              <a:spcBef>
                <a:spcPts val="0"/>
              </a:spcBef>
              <a:spcAft>
                <a:spcPts val="0"/>
              </a:spcAft>
              <a:buSzPts val="1800"/>
              <a:buChar char="-"/>
            </a:pPr>
            <a:r>
              <a:rPr lang="en"/>
              <a:t>Possible to over-optimize, lose correlation with human judgment</a:t>
            </a:r>
            <a:endParaRPr/>
          </a:p>
          <a:p>
            <a:pPr indent="0" lvl="0" marL="0" rtl="0" algn="l">
              <a:spcBef>
                <a:spcPts val="1600"/>
              </a:spcBef>
              <a:spcAft>
                <a:spcPts val="0"/>
              </a:spcAft>
              <a:buNone/>
            </a:pPr>
            <a:r>
              <a:rPr lang="en"/>
              <a:t>Lots of known shortcomings: word importance, re-ordering</a:t>
            </a:r>
            <a:endParaRPr/>
          </a:p>
          <a:p>
            <a:pPr indent="0" lvl="0" marL="0" rtl="0" algn="l">
              <a:spcBef>
                <a:spcPts val="1600"/>
              </a:spcBef>
              <a:spcAft>
                <a:spcPts val="0"/>
              </a:spcAft>
              <a:buNone/>
            </a:pPr>
            <a:r>
              <a:rPr lang="en"/>
              <a:t>Ideally, tune on BLEU then run human evals at end</a:t>
            </a:r>
            <a:endParaRPr/>
          </a:p>
          <a:p>
            <a:pPr indent="-342900" lvl="0" marL="457200" rtl="0" algn="l">
              <a:spcBef>
                <a:spcPts val="1600"/>
              </a:spcBef>
              <a:spcAft>
                <a:spcPts val="0"/>
              </a:spcAft>
              <a:buSzPts val="1800"/>
              <a:buChar char="-"/>
            </a:pPr>
            <a:r>
              <a:rPr lang="en"/>
              <a:t>See recent works from Google, MS, WMT workshops, etc.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Statistical MT</a:t>
            </a:r>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Clr>
                <a:schemeClr val="dk1"/>
              </a:buClr>
              <a:buSzPts val="1100"/>
              <a:buFont typeface="Arial"/>
              <a:buNone/>
            </a:pPr>
            <a:r>
              <a:rPr lang="en" sz="1400">
                <a:latin typeface="Open Sans"/>
                <a:ea typeface="Open Sans"/>
                <a:cs typeface="Open Sans"/>
                <a:sym typeface="Open Sans"/>
              </a:rPr>
              <a:t>End goal:  evaluate P(hello | bonjour)</a:t>
            </a:r>
            <a:endParaRPr sz="1400">
              <a:latin typeface="Open Sans"/>
              <a:ea typeface="Open Sans"/>
              <a:cs typeface="Open Sans"/>
              <a:sym typeface="Open Sans"/>
            </a:endParaRPr>
          </a:p>
          <a:p>
            <a:pPr indent="0" lvl="0" marL="0" rtl="0" algn="ctr">
              <a:lnSpc>
                <a:spcPct val="115000"/>
              </a:lnSpc>
              <a:spcBef>
                <a:spcPts val="1600"/>
              </a:spcBef>
              <a:spcAft>
                <a:spcPts val="0"/>
              </a:spcAft>
              <a:buClr>
                <a:schemeClr val="dk1"/>
              </a:buClr>
              <a:buSzPts val="1100"/>
              <a:buFont typeface="Arial"/>
              <a:buNone/>
            </a:pPr>
            <a:r>
              <a:t/>
            </a:r>
            <a:endParaRPr sz="1400">
              <a:latin typeface="Open Sans"/>
              <a:ea typeface="Open Sans"/>
              <a:cs typeface="Open Sans"/>
              <a:sym typeface="Open Sans"/>
            </a:endParaRPr>
          </a:p>
          <a:p>
            <a:pPr indent="0" lvl="0" marL="0" rtl="0" algn="ctr">
              <a:lnSpc>
                <a:spcPct val="115000"/>
              </a:lnSpc>
              <a:spcBef>
                <a:spcPts val="1600"/>
              </a:spcBef>
              <a:spcAft>
                <a:spcPts val="0"/>
              </a:spcAft>
              <a:buClr>
                <a:schemeClr val="dk1"/>
              </a:buClr>
              <a:buSzPts val="1100"/>
              <a:buFont typeface="Arial"/>
              <a:buNone/>
            </a:pPr>
            <a:r>
              <a:t/>
            </a:r>
            <a:endParaRPr sz="1400">
              <a:latin typeface="Open Sans"/>
              <a:ea typeface="Open Sans"/>
              <a:cs typeface="Open Sans"/>
              <a:sym typeface="Open Sans"/>
            </a:endParaRPr>
          </a:p>
          <a:p>
            <a:pPr indent="0" lvl="0" marL="0" rtl="0" algn="ctr">
              <a:lnSpc>
                <a:spcPct val="115000"/>
              </a:lnSpc>
              <a:spcBef>
                <a:spcPts val="1600"/>
              </a:spcBef>
              <a:spcAft>
                <a:spcPts val="1600"/>
              </a:spcAft>
              <a:buClr>
                <a:schemeClr val="dk1"/>
              </a:buClr>
              <a:buSzPts val="1100"/>
              <a:buFont typeface="Arial"/>
              <a:buNone/>
            </a:pPr>
            <a:r>
              <a:rPr lang="en" sz="1400">
                <a:latin typeface="Open Sans"/>
                <a:ea typeface="Open Sans"/>
                <a:cs typeface="Open Sans"/>
                <a:sym typeface="Open Sans"/>
              </a:rPr>
              <a:t>A taste of “understandable models don’t work very well… and end up being so complicated, they aren’t even understandable”.</a:t>
            </a:r>
            <a:endParaRPr sz="1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Noisy Channel Model</a:t>
            </a:r>
            <a:endParaRPr/>
          </a:p>
        </p:txBody>
      </p:sp>
      <p:sp>
        <p:nvSpPr>
          <p:cNvPr id="227" name="Google Shape;227;p4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Machine Translation, translate </a:t>
            </a:r>
            <a:r>
              <a:rPr b="1" lang="en"/>
              <a:t>f → e</a:t>
            </a:r>
            <a:endParaRPr/>
          </a:p>
          <a:p>
            <a:pPr indent="0" lvl="0" marL="0" rtl="0" algn="l">
              <a:spcBef>
                <a:spcPts val="1600"/>
              </a:spcBef>
              <a:spcAft>
                <a:spcPts val="0"/>
              </a:spcAft>
              <a:buNone/>
            </a:pPr>
            <a:r>
              <a:rPr lang="en"/>
              <a:t>P(e) : </a:t>
            </a:r>
            <a:r>
              <a:rPr b="1" lang="en"/>
              <a:t>source</a:t>
            </a:r>
            <a:r>
              <a:rPr lang="en"/>
              <a:t> (language model)</a:t>
            </a:r>
            <a:endParaRPr/>
          </a:p>
          <a:p>
            <a:pPr indent="0" lvl="0" marL="0" rtl="0" algn="l">
              <a:spcBef>
                <a:spcPts val="0"/>
              </a:spcBef>
              <a:spcAft>
                <a:spcPts val="0"/>
              </a:spcAft>
              <a:buNone/>
            </a:pPr>
            <a:r>
              <a:rPr lang="en"/>
              <a:t>P(f|e) : </a:t>
            </a:r>
            <a:r>
              <a:rPr b="1" lang="en"/>
              <a:t>channel</a:t>
            </a:r>
            <a:r>
              <a:rPr lang="en"/>
              <a:t> (translation model)</a:t>
            </a:r>
            <a:endParaRPr/>
          </a:p>
          <a:p>
            <a:pPr indent="0" lvl="0" marL="0" rtl="0" algn="l">
              <a:spcBef>
                <a:spcPts val="1600"/>
              </a:spcBef>
              <a:spcAft>
                <a:spcPts val="1600"/>
              </a:spcAft>
              <a:buNone/>
            </a:pPr>
            <a:r>
              <a:t/>
            </a:r>
            <a:endParaRPr/>
          </a:p>
        </p:txBody>
      </p:sp>
      <p:sp>
        <p:nvSpPr>
          <p:cNvPr id="228" name="Google Shape;228;p40"/>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Spectral"/>
                <a:ea typeface="Spectral"/>
                <a:cs typeface="Spectral"/>
                <a:sym typeface="Spectral"/>
              </a:rPr>
              <a:t>“...one naturally wonders if the problem of translation could conceivably be treated as a problem in cryptography. When I look at an article in Russian, I say: </a:t>
            </a:r>
            <a:r>
              <a:rPr b="1" lang="en">
                <a:latin typeface="Spectral"/>
                <a:ea typeface="Spectral"/>
                <a:cs typeface="Spectral"/>
                <a:sym typeface="Spectral"/>
              </a:rPr>
              <a:t>‘This is really written in English, but it has been coded in some strange symbols. I will now proceed to decode.’</a:t>
            </a:r>
            <a:r>
              <a:rPr lang="en">
                <a:latin typeface="Spectral"/>
                <a:ea typeface="Spectral"/>
                <a:cs typeface="Spectral"/>
                <a:sym typeface="Spectral"/>
              </a:rPr>
              <a:t> ” </a:t>
            </a:r>
            <a:endParaRPr>
              <a:latin typeface="Spectral"/>
              <a:ea typeface="Spectral"/>
              <a:cs typeface="Spectral"/>
              <a:sym typeface="Spectral"/>
            </a:endParaRPr>
          </a:p>
          <a:p>
            <a:pPr indent="-317500" lvl="0" marL="457200" rtl="0" algn="l">
              <a:spcBef>
                <a:spcPts val="1600"/>
              </a:spcBef>
              <a:spcAft>
                <a:spcPts val="0"/>
              </a:spcAft>
              <a:buSzPts val="1400"/>
              <a:buFont typeface="Spectral"/>
              <a:buChar char="-"/>
            </a:pPr>
            <a:r>
              <a:rPr lang="en">
                <a:latin typeface="Spectral"/>
                <a:ea typeface="Spectral"/>
                <a:cs typeface="Spectral"/>
                <a:sym typeface="Spectral"/>
              </a:rPr>
              <a:t>Warren Weaver, 1947</a:t>
            </a:r>
            <a:endParaRPr>
              <a:latin typeface="Spectral"/>
              <a:ea typeface="Spectral"/>
              <a:cs typeface="Spectral"/>
              <a:sym typeface="Spectr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yqwbQLSAXXg.png" id="229" name="Google Shape;229;p40"/>
          <p:cNvPicPr preferRelativeResize="0"/>
          <p:nvPr/>
        </p:nvPicPr>
        <p:blipFill>
          <a:blip r:embed="rId3">
            <a:alphaModFix/>
          </a:blip>
          <a:stretch>
            <a:fillRect/>
          </a:stretch>
        </p:blipFill>
        <p:spPr>
          <a:xfrm>
            <a:off x="311700" y="2403711"/>
            <a:ext cx="3999900" cy="690863"/>
          </a:xfrm>
          <a:prstGeom prst="rect">
            <a:avLst/>
          </a:prstGeom>
          <a:noFill/>
          <a:ln>
            <a:noFill/>
          </a:ln>
        </p:spPr>
      </p:pic>
      <p:pic>
        <p:nvPicPr>
          <p:cNvPr descr="noisy_channel_generation.png" id="230" name="Google Shape;230;p40"/>
          <p:cNvPicPr preferRelativeResize="0"/>
          <p:nvPr/>
        </p:nvPicPr>
        <p:blipFill>
          <a:blip r:embed="rId4">
            <a:alphaModFix/>
          </a:blip>
          <a:stretch>
            <a:fillRect/>
          </a:stretch>
        </p:blipFill>
        <p:spPr>
          <a:xfrm>
            <a:off x="311700" y="3238775"/>
            <a:ext cx="3999901" cy="16405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Alignment Models</a:t>
            </a:r>
            <a:endParaRPr/>
          </a:p>
        </p:txBody>
      </p:sp>
      <p:sp>
        <p:nvSpPr>
          <p:cNvPr id="236" name="Google Shape;236;p41"/>
          <p:cNvSpPr txBox="1"/>
          <p:nvPr>
            <p:ph idx="1" type="body"/>
          </p:nvPr>
        </p:nvSpPr>
        <p:spPr>
          <a:xfrm>
            <a:off x="311700" y="1225225"/>
            <a:ext cx="4527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critical hypothesis</a:t>
            </a:r>
            <a:r>
              <a:rPr lang="en"/>
              <a:t>:  all content is in the target language.  A noisy channel “corrupts” some material into the source language.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If we can model the statistical properties of the corruption, we can find the most likely source material that ended up corrupted in the way we’ve found the material.</a:t>
            </a:r>
            <a:endParaRPr/>
          </a:p>
        </p:txBody>
      </p:sp>
      <p:sp>
        <p:nvSpPr>
          <p:cNvPr id="237" name="Google Shape;237;p41"/>
          <p:cNvSpPr txBox="1"/>
          <p:nvPr/>
        </p:nvSpPr>
        <p:spPr>
          <a:xfrm>
            <a:off x="5218700" y="218990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238" name="Google Shape;238;p41"/>
          <p:cNvSpPr txBox="1"/>
          <p:nvPr/>
        </p:nvSpPr>
        <p:spPr>
          <a:xfrm>
            <a:off x="5218700" y="31982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a:t>
            </a:r>
            <a:r>
              <a:rPr lang="en" sz="1200"/>
              <a:t>(f | e)</a:t>
            </a:r>
            <a:endParaRPr sz="1200"/>
          </a:p>
        </p:txBody>
      </p:sp>
      <p:grpSp>
        <p:nvGrpSpPr>
          <p:cNvPr id="239" name="Google Shape;239;p41"/>
          <p:cNvGrpSpPr/>
          <p:nvPr/>
        </p:nvGrpSpPr>
        <p:grpSpPr>
          <a:xfrm>
            <a:off x="5368175" y="1533375"/>
            <a:ext cx="1014900" cy="2572050"/>
            <a:chOff x="5039475" y="1285725"/>
            <a:chExt cx="1014900" cy="2572050"/>
          </a:xfrm>
        </p:grpSpPr>
        <p:sp>
          <p:nvSpPr>
            <p:cNvPr id="240" name="Google Shape;240;p41"/>
            <p:cNvSpPr/>
            <p:nvPr/>
          </p:nvSpPr>
          <p:spPr>
            <a:xfrm>
              <a:off x="5039475" y="3341175"/>
              <a:ext cx="1014900" cy="51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 | a, e)</a:t>
              </a:r>
              <a:endParaRPr/>
            </a:p>
          </p:txBody>
        </p:sp>
        <p:sp>
          <p:nvSpPr>
            <p:cNvPr id="241" name="Google Shape;241;p41"/>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e)</a:t>
              </a:r>
              <a:endParaRPr/>
            </a:p>
          </p:txBody>
        </p:sp>
        <p:sp>
          <p:nvSpPr>
            <p:cNvPr id="242" name="Google Shape;242;p41"/>
            <p:cNvSpPr/>
            <p:nvPr/>
          </p:nvSpPr>
          <p:spPr>
            <a:xfrm>
              <a:off x="5039475" y="1285725"/>
              <a:ext cx="1014900" cy="516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a:t>
              </a:r>
              <a:endParaRPr/>
            </a:p>
          </p:txBody>
        </p:sp>
        <p:cxnSp>
          <p:nvCxnSpPr>
            <p:cNvPr id="243" name="Google Shape;243;p41"/>
            <p:cNvCxnSpPr>
              <a:stCxn id="242" idx="2"/>
              <a:endCxn id="241"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244" name="Google Shape;244;p41"/>
            <p:cNvCxnSpPr>
              <a:stCxn id="241" idx="2"/>
              <a:endCxn id="240"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245" name="Google Shape;245;p41"/>
          <p:cNvSpPr txBox="1"/>
          <p:nvPr/>
        </p:nvSpPr>
        <p:spPr>
          <a:xfrm>
            <a:off x="526377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Generation</a:t>
            </a:r>
            <a:endParaRPr>
              <a:solidFill>
                <a:srgbClr val="999999"/>
              </a:solidFill>
            </a:endParaRPr>
          </a:p>
          <a:p>
            <a:pPr indent="0" lvl="0" marL="0" rtl="0" algn="ctr">
              <a:spcBef>
                <a:spcPts val="0"/>
              </a:spcBef>
              <a:spcAft>
                <a:spcPts val="0"/>
              </a:spcAft>
              <a:buNone/>
            </a:pPr>
            <a:r>
              <a:rPr lang="en">
                <a:solidFill>
                  <a:srgbClr val="999999"/>
                </a:solidFill>
              </a:rPr>
              <a:t>(never used)</a:t>
            </a:r>
            <a:endParaRPr>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Midpoint Feedback</a:t>
            </a:r>
            <a:endParaRPr/>
          </a:p>
        </p:txBody>
      </p:sp>
      <p:sp>
        <p:nvSpPr>
          <p:cNvPr id="75" name="Google Shape;75;p15"/>
          <p:cNvSpPr txBox="1"/>
          <p:nvPr>
            <p:ph idx="1" type="body"/>
          </p:nvPr>
        </p:nvSpPr>
        <p:spPr>
          <a:xfrm>
            <a:off x="311700" y="1225225"/>
            <a:ext cx="8520600" cy="357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Super low feedback rate, not much data... easy to overfit?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
              <a:t>If you didn’t complete the feedback, feel free to send us (anonymous) feedback on Piazza!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Alignment Models</a:t>
            </a:r>
            <a:endParaRPr/>
          </a:p>
        </p:txBody>
      </p:sp>
      <p:sp>
        <p:nvSpPr>
          <p:cNvPr id="251" name="Google Shape;251;p42"/>
          <p:cNvSpPr txBox="1"/>
          <p:nvPr>
            <p:ph idx="1" type="body"/>
          </p:nvPr>
        </p:nvSpPr>
        <p:spPr>
          <a:xfrm>
            <a:off x="311700" y="1225225"/>
            <a:ext cx="4527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critical hypothesis</a:t>
            </a:r>
            <a:r>
              <a:rPr lang="en"/>
              <a:t>:  all content is in the target language.  A noisy channel “corrupts” some material into the source language.</a:t>
            </a:r>
            <a:endParaRPr/>
          </a:p>
          <a:p>
            <a:pPr indent="0" lvl="0" marL="0" rtl="0" algn="l">
              <a:spcBef>
                <a:spcPts val="1600"/>
              </a:spcBef>
              <a:spcAft>
                <a:spcPts val="0"/>
              </a:spcAft>
              <a:buNone/>
            </a:pPr>
            <a:r>
              <a:rPr lang="en"/>
              <a:t>One (dubious) claim about how this noisy channel works:</a:t>
            </a:r>
            <a:endParaRPr/>
          </a:p>
          <a:p>
            <a:pPr indent="-317500" lvl="0" marL="457200" rtl="0" algn="l">
              <a:spcBef>
                <a:spcPts val="1600"/>
              </a:spcBef>
              <a:spcAft>
                <a:spcPts val="0"/>
              </a:spcAft>
              <a:buSzPts val="1400"/>
              <a:buAutoNum type="arabicPeriod"/>
            </a:pPr>
            <a:r>
              <a:rPr b="1" lang="en"/>
              <a:t>Alignment:</a:t>
            </a:r>
            <a:r>
              <a:rPr lang="en"/>
              <a:t> Randomly reorder the tokens</a:t>
            </a:r>
            <a:endParaRPr/>
          </a:p>
          <a:p>
            <a:pPr indent="-317500" lvl="0" marL="457200" rtl="0" algn="l">
              <a:spcBef>
                <a:spcPts val="0"/>
              </a:spcBef>
              <a:spcAft>
                <a:spcPts val="0"/>
              </a:spcAft>
              <a:buSzPts val="1400"/>
              <a:buAutoNum type="arabicPeriod"/>
            </a:pPr>
            <a:r>
              <a:rPr b="1" lang="en"/>
              <a:t>Token translation:</a:t>
            </a:r>
            <a:r>
              <a:rPr lang="en"/>
              <a:t> Randomly substitute tokens from the source language for tokens of the target language</a:t>
            </a:r>
            <a:endParaRPr/>
          </a:p>
        </p:txBody>
      </p:sp>
      <p:sp>
        <p:nvSpPr>
          <p:cNvPr id="252" name="Google Shape;252;p42"/>
          <p:cNvSpPr txBox="1"/>
          <p:nvPr/>
        </p:nvSpPr>
        <p:spPr>
          <a:xfrm>
            <a:off x="5218700" y="218990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253" name="Google Shape;253;p42"/>
          <p:cNvSpPr txBox="1"/>
          <p:nvPr/>
        </p:nvSpPr>
        <p:spPr>
          <a:xfrm>
            <a:off x="5218700" y="31982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grpSp>
        <p:nvGrpSpPr>
          <p:cNvPr id="254" name="Google Shape;254;p42"/>
          <p:cNvGrpSpPr/>
          <p:nvPr/>
        </p:nvGrpSpPr>
        <p:grpSpPr>
          <a:xfrm>
            <a:off x="5368175" y="1533375"/>
            <a:ext cx="1014900" cy="2572050"/>
            <a:chOff x="5039475" y="1285725"/>
            <a:chExt cx="1014900" cy="2572050"/>
          </a:xfrm>
        </p:grpSpPr>
        <p:sp>
          <p:nvSpPr>
            <p:cNvPr id="255" name="Google Shape;255;p42"/>
            <p:cNvSpPr/>
            <p:nvPr/>
          </p:nvSpPr>
          <p:spPr>
            <a:xfrm>
              <a:off x="5039475" y="3341175"/>
              <a:ext cx="1014900" cy="51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 | a, e)</a:t>
              </a:r>
              <a:endParaRPr/>
            </a:p>
          </p:txBody>
        </p:sp>
        <p:sp>
          <p:nvSpPr>
            <p:cNvPr id="256" name="Google Shape;256;p42"/>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e)</a:t>
              </a:r>
              <a:endParaRPr/>
            </a:p>
          </p:txBody>
        </p:sp>
        <p:sp>
          <p:nvSpPr>
            <p:cNvPr id="257" name="Google Shape;257;p42"/>
            <p:cNvSpPr/>
            <p:nvPr/>
          </p:nvSpPr>
          <p:spPr>
            <a:xfrm>
              <a:off x="5039475" y="1285725"/>
              <a:ext cx="1014900" cy="516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a:t>
              </a:r>
              <a:endParaRPr/>
            </a:p>
          </p:txBody>
        </p:sp>
        <p:cxnSp>
          <p:nvCxnSpPr>
            <p:cNvPr id="258" name="Google Shape;258;p42"/>
            <p:cNvCxnSpPr>
              <a:stCxn id="257" idx="2"/>
              <a:endCxn id="256"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259" name="Google Shape;259;p42"/>
            <p:cNvCxnSpPr>
              <a:stCxn id="256" idx="2"/>
              <a:endCxn id="255"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260" name="Google Shape;260;p42"/>
          <p:cNvSpPr txBox="1"/>
          <p:nvPr/>
        </p:nvSpPr>
        <p:spPr>
          <a:xfrm>
            <a:off x="526377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Generation</a:t>
            </a:r>
            <a:endParaRPr>
              <a:solidFill>
                <a:srgbClr val="999999"/>
              </a:solidFill>
            </a:endParaRPr>
          </a:p>
          <a:p>
            <a:pPr indent="0" lvl="0" marL="0" rtl="0" algn="ctr">
              <a:spcBef>
                <a:spcPts val="0"/>
              </a:spcBef>
              <a:spcAft>
                <a:spcPts val="0"/>
              </a:spcAft>
              <a:buNone/>
            </a:pPr>
            <a:r>
              <a:rPr lang="en">
                <a:solidFill>
                  <a:srgbClr val="999999"/>
                </a:solidFill>
              </a:rPr>
              <a:t>(never used)</a:t>
            </a:r>
            <a:endParaRPr>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Alignment Models</a:t>
            </a:r>
            <a:endParaRPr/>
          </a:p>
        </p:txBody>
      </p:sp>
      <p:sp>
        <p:nvSpPr>
          <p:cNvPr id="266" name="Google Shape;266;p43"/>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process </a:t>
            </a:r>
            <a:r>
              <a:rPr b="1" lang="en"/>
              <a:t>e → f </a:t>
            </a:r>
            <a:r>
              <a:rPr lang="en"/>
              <a:t> with P(f | e)</a:t>
            </a:r>
            <a:endParaRPr b="1"/>
          </a:p>
          <a:p>
            <a:pPr indent="0" lvl="0" marL="0" rtl="0" algn="l">
              <a:spcBef>
                <a:spcPts val="1600"/>
              </a:spcBef>
              <a:spcAft>
                <a:spcPts val="0"/>
              </a:spcAft>
              <a:buNone/>
            </a:pPr>
            <a:r>
              <a:rPr lang="en"/>
              <a:t>Latent variable model for P(f | e)</a:t>
            </a:r>
            <a:endParaRPr/>
          </a:p>
          <a:p>
            <a:pPr indent="-317500" lvl="0" marL="457200" rtl="0" algn="l">
              <a:spcBef>
                <a:spcPts val="1600"/>
              </a:spcBef>
              <a:spcAft>
                <a:spcPts val="0"/>
              </a:spcAft>
              <a:buSzPts val="1400"/>
              <a:buChar char="-"/>
            </a:pPr>
            <a:r>
              <a:rPr lang="en"/>
              <a:t>P(f | e) = P(f | a, e) P(a | e)</a:t>
            </a:r>
            <a:endParaRPr/>
          </a:p>
          <a:p>
            <a:pPr indent="-317500" lvl="0" marL="457200" rtl="0" algn="l">
              <a:spcBef>
                <a:spcPts val="0"/>
              </a:spcBef>
              <a:spcAft>
                <a:spcPts val="0"/>
              </a:spcAft>
              <a:buSzPts val="1400"/>
              <a:buChar char="-"/>
            </a:pPr>
            <a:r>
              <a:rPr lang="en"/>
              <a:t>Hidden variable: alignment </a:t>
            </a:r>
            <a:r>
              <a:rPr b="1" lang="en"/>
              <a:t>a</a:t>
            </a:r>
            <a:r>
              <a:rPr b="1" baseline="-25000" lang="en"/>
              <a:t>i</a:t>
            </a:r>
            <a:endParaRPr/>
          </a:p>
          <a:p>
            <a:pPr indent="-317500" lvl="0" marL="457200" rtl="0" algn="l">
              <a:spcBef>
                <a:spcPts val="0"/>
              </a:spcBef>
              <a:spcAft>
                <a:spcPts val="0"/>
              </a:spcAft>
              <a:buSzPts val="1400"/>
              <a:buChar char="-"/>
            </a:pPr>
            <a:r>
              <a:rPr lang="en"/>
              <a:t>Parameters:  </a:t>
            </a:r>
            <a:r>
              <a:rPr b="1" lang="en"/>
              <a:t>t(f | e</a:t>
            </a:r>
            <a:r>
              <a:rPr b="1" baseline="-25000" lang="en"/>
              <a:t>ai</a:t>
            </a:r>
            <a:r>
              <a:rPr b="1" lang="en"/>
              <a:t>)</a:t>
            </a:r>
            <a:endParaRPr b="1"/>
          </a:p>
          <a:p>
            <a:pPr indent="0" lvl="0" marL="0" rtl="0" algn="l">
              <a:spcBef>
                <a:spcPts val="1600"/>
              </a:spcBef>
              <a:spcAft>
                <a:spcPts val="0"/>
              </a:spcAft>
              <a:buNone/>
            </a:pPr>
            <a:r>
              <a:rPr lang="en"/>
              <a:t>Use Bayes’ rule to compute P(e | f)</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Decode using beam search over P(f | e) P(e)</a:t>
            </a:r>
            <a:endParaRPr/>
          </a:p>
        </p:txBody>
      </p:sp>
      <p:sp>
        <p:nvSpPr>
          <p:cNvPr id="267" name="Google Shape;267;p43"/>
          <p:cNvSpPr txBox="1"/>
          <p:nvPr/>
        </p:nvSpPr>
        <p:spPr>
          <a:xfrm>
            <a:off x="5218700" y="218990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268" name="Google Shape;268;p43"/>
          <p:cNvSpPr txBox="1"/>
          <p:nvPr/>
        </p:nvSpPr>
        <p:spPr>
          <a:xfrm>
            <a:off x="5218700" y="31982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pic>
        <p:nvPicPr>
          <p:cNvPr descr="yqwbQLSAXXg.png" id="269" name="Google Shape;269;p43"/>
          <p:cNvPicPr preferRelativeResize="0"/>
          <p:nvPr/>
        </p:nvPicPr>
        <p:blipFill>
          <a:blip r:embed="rId3">
            <a:alphaModFix/>
          </a:blip>
          <a:stretch>
            <a:fillRect/>
          </a:stretch>
        </p:blipFill>
        <p:spPr>
          <a:xfrm>
            <a:off x="311700" y="3561636"/>
            <a:ext cx="3999900" cy="690863"/>
          </a:xfrm>
          <a:prstGeom prst="rect">
            <a:avLst/>
          </a:prstGeom>
          <a:noFill/>
          <a:ln>
            <a:noFill/>
          </a:ln>
        </p:spPr>
      </p:pic>
      <p:grpSp>
        <p:nvGrpSpPr>
          <p:cNvPr id="270" name="Google Shape;270;p43"/>
          <p:cNvGrpSpPr/>
          <p:nvPr/>
        </p:nvGrpSpPr>
        <p:grpSpPr>
          <a:xfrm>
            <a:off x="5368175" y="1533375"/>
            <a:ext cx="1014900" cy="2572050"/>
            <a:chOff x="5039475" y="1285725"/>
            <a:chExt cx="1014900" cy="2572050"/>
          </a:xfrm>
        </p:grpSpPr>
        <p:sp>
          <p:nvSpPr>
            <p:cNvPr id="271" name="Google Shape;271;p43"/>
            <p:cNvSpPr/>
            <p:nvPr/>
          </p:nvSpPr>
          <p:spPr>
            <a:xfrm>
              <a:off x="5039475" y="3341175"/>
              <a:ext cx="1014900" cy="51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 | a, e)</a:t>
              </a:r>
              <a:endParaRPr/>
            </a:p>
          </p:txBody>
        </p:sp>
        <p:sp>
          <p:nvSpPr>
            <p:cNvPr id="272" name="Google Shape;272;p43"/>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e)</a:t>
              </a:r>
              <a:endParaRPr/>
            </a:p>
          </p:txBody>
        </p:sp>
        <p:sp>
          <p:nvSpPr>
            <p:cNvPr id="273" name="Google Shape;273;p43"/>
            <p:cNvSpPr/>
            <p:nvPr/>
          </p:nvSpPr>
          <p:spPr>
            <a:xfrm>
              <a:off x="5039475" y="1285725"/>
              <a:ext cx="1014900" cy="516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a:t>
              </a:r>
              <a:endParaRPr/>
            </a:p>
          </p:txBody>
        </p:sp>
        <p:cxnSp>
          <p:nvCxnSpPr>
            <p:cNvPr id="274" name="Google Shape;274;p43"/>
            <p:cNvCxnSpPr>
              <a:stCxn id="273" idx="2"/>
              <a:endCxn id="272"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275" name="Google Shape;275;p43"/>
            <p:cNvCxnSpPr>
              <a:stCxn id="272" idx="2"/>
              <a:endCxn id="271"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276" name="Google Shape;276;p43"/>
          <p:cNvSpPr txBox="1"/>
          <p:nvPr/>
        </p:nvSpPr>
        <p:spPr>
          <a:xfrm>
            <a:off x="526377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Generation</a:t>
            </a:r>
            <a:endParaRPr>
              <a:solidFill>
                <a:srgbClr val="999999"/>
              </a:solidFill>
            </a:endParaRPr>
          </a:p>
          <a:p>
            <a:pPr indent="0" lvl="0" marL="0" rtl="0" algn="ctr">
              <a:spcBef>
                <a:spcPts val="0"/>
              </a:spcBef>
              <a:spcAft>
                <a:spcPts val="0"/>
              </a:spcAft>
              <a:buNone/>
            </a:pPr>
            <a:r>
              <a:rPr lang="en">
                <a:solidFill>
                  <a:srgbClr val="999999"/>
                </a:solidFill>
              </a:rPr>
              <a:t>(never used)</a:t>
            </a:r>
            <a:endParaRPr>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Alignment Models: Inference</a:t>
            </a:r>
            <a:endParaRPr/>
          </a:p>
        </p:txBody>
      </p:sp>
      <p:sp>
        <p:nvSpPr>
          <p:cNvPr id="282" name="Google Shape;282;p44"/>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process </a:t>
            </a:r>
            <a:r>
              <a:rPr b="1" lang="en"/>
              <a:t>e → f </a:t>
            </a:r>
            <a:r>
              <a:rPr lang="en"/>
              <a:t> with P(f | e)</a:t>
            </a:r>
            <a:endParaRPr b="1"/>
          </a:p>
          <a:p>
            <a:pPr indent="0" lvl="0" marL="0" rtl="0" algn="l">
              <a:spcBef>
                <a:spcPts val="1600"/>
              </a:spcBef>
              <a:spcAft>
                <a:spcPts val="0"/>
              </a:spcAft>
              <a:buNone/>
            </a:pPr>
            <a:r>
              <a:rPr lang="en">
                <a:solidFill>
                  <a:srgbClr val="999999"/>
                </a:solidFill>
              </a:rPr>
              <a:t>Latent variable model for P(f | e)</a:t>
            </a:r>
            <a:endParaRPr>
              <a:solidFill>
                <a:srgbClr val="999999"/>
              </a:solidFill>
            </a:endParaRPr>
          </a:p>
          <a:p>
            <a:pPr indent="-317500" lvl="0" marL="457200" rtl="0" algn="l">
              <a:spcBef>
                <a:spcPts val="1600"/>
              </a:spcBef>
              <a:spcAft>
                <a:spcPts val="0"/>
              </a:spcAft>
              <a:buClr>
                <a:srgbClr val="999999"/>
              </a:buClr>
              <a:buSzPts val="1400"/>
              <a:buChar char="-"/>
            </a:pPr>
            <a:r>
              <a:rPr lang="en">
                <a:solidFill>
                  <a:srgbClr val="999999"/>
                </a:solidFill>
              </a:rPr>
              <a:t>P(f | e) = P(f | a, e) P(a | e)</a:t>
            </a:r>
            <a:endParaRPr>
              <a:solidFill>
                <a:srgbClr val="999999"/>
              </a:solidFill>
            </a:endParaRPr>
          </a:p>
          <a:p>
            <a:pPr indent="-317500" lvl="0" marL="457200" rtl="0" algn="l">
              <a:spcBef>
                <a:spcPts val="0"/>
              </a:spcBef>
              <a:spcAft>
                <a:spcPts val="0"/>
              </a:spcAft>
              <a:buClr>
                <a:srgbClr val="999999"/>
              </a:buClr>
              <a:buSzPts val="1400"/>
              <a:buChar char="-"/>
            </a:pPr>
            <a:r>
              <a:rPr lang="en">
                <a:solidFill>
                  <a:srgbClr val="999999"/>
                </a:solidFill>
              </a:rPr>
              <a:t>Hidden variable: alignment </a:t>
            </a:r>
            <a:r>
              <a:rPr b="1" lang="en">
                <a:solidFill>
                  <a:srgbClr val="999999"/>
                </a:solidFill>
              </a:rPr>
              <a:t>a</a:t>
            </a:r>
            <a:r>
              <a:rPr b="1" baseline="-25000" lang="en">
                <a:solidFill>
                  <a:srgbClr val="999999"/>
                </a:solidFill>
              </a:rPr>
              <a:t>i</a:t>
            </a:r>
            <a:endParaRPr>
              <a:solidFill>
                <a:srgbClr val="999999"/>
              </a:solidFill>
            </a:endParaRPr>
          </a:p>
          <a:p>
            <a:pPr indent="-317500" lvl="0" marL="457200" rtl="0" algn="l">
              <a:spcBef>
                <a:spcPts val="0"/>
              </a:spcBef>
              <a:spcAft>
                <a:spcPts val="0"/>
              </a:spcAft>
              <a:buClr>
                <a:srgbClr val="999999"/>
              </a:buClr>
              <a:buSzPts val="1400"/>
              <a:buChar char="-"/>
            </a:pPr>
            <a:r>
              <a:rPr lang="en">
                <a:solidFill>
                  <a:srgbClr val="999999"/>
                </a:solidFill>
              </a:rPr>
              <a:t>Parameters: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0" lvl="0" marL="0" rtl="0" algn="l">
              <a:spcBef>
                <a:spcPts val="1600"/>
              </a:spcBef>
              <a:spcAft>
                <a:spcPts val="0"/>
              </a:spcAft>
              <a:buNone/>
            </a:pPr>
            <a:r>
              <a:rPr lang="en"/>
              <a:t>Use Bayes’ rule to compute P(e | f)</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Decode using beam search over P(f | e) P(e)</a:t>
            </a:r>
            <a:endParaRPr/>
          </a:p>
        </p:txBody>
      </p:sp>
      <p:grpSp>
        <p:nvGrpSpPr>
          <p:cNvPr id="283" name="Google Shape;283;p44"/>
          <p:cNvGrpSpPr/>
          <p:nvPr/>
        </p:nvGrpSpPr>
        <p:grpSpPr>
          <a:xfrm>
            <a:off x="5368175" y="1533375"/>
            <a:ext cx="1014900" cy="2572050"/>
            <a:chOff x="5039475" y="1285725"/>
            <a:chExt cx="1014900" cy="2572050"/>
          </a:xfrm>
        </p:grpSpPr>
        <p:sp>
          <p:nvSpPr>
            <p:cNvPr id="284" name="Google Shape;284;p44"/>
            <p:cNvSpPr/>
            <p:nvPr/>
          </p:nvSpPr>
          <p:spPr>
            <a:xfrm>
              <a:off x="5039475" y="3341175"/>
              <a:ext cx="1014900" cy="51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 | a, e)</a:t>
              </a:r>
              <a:endParaRPr/>
            </a:p>
          </p:txBody>
        </p:sp>
        <p:sp>
          <p:nvSpPr>
            <p:cNvPr id="285" name="Google Shape;285;p44"/>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e)</a:t>
              </a:r>
              <a:endParaRPr/>
            </a:p>
          </p:txBody>
        </p:sp>
        <p:sp>
          <p:nvSpPr>
            <p:cNvPr id="286" name="Google Shape;286;p44"/>
            <p:cNvSpPr/>
            <p:nvPr/>
          </p:nvSpPr>
          <p:spPr>
            <a:xfrm>
              <a:off x="5039475" y="1285725"/>
              <a:ext cx="1014900" cy="516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a:t>
              </a:r>
              <a:endParaRPr/>
            </a:p>
          </p:txBody>
        </p:sp>
        <p:cxnSp>
          <p:nvCxnSpPr>
            <p:cNvPr id="287" name="Google Shape;287;p44"/>
            <p:cNvCxnSpPr>
              <a:stCxn id="286" idx="2"/>
              <a:endCxn id="285"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288" name="Google Shape;288;p44"/>
            <p:cNvCxnSpPr>
              <a:stCxn id="285" idx="2"/>
              <a:endCxn id="284"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grpSp>
        <p:nvGrpSpPr>
          <p:cNvPr id="289" name="Google Shape;289;p44"/>
          <p:cNvGrpSpPr/>
          <p:nvPr/>
        </p:nvGrpSpPr>
        <p:grpSpPr>
          <a:xfrm>
            <a:off x="6847325" y="1533375"/>
            <a:ext cx="1014900" cy="2572050"/>
            <a:chOff x="5039475" y="1285725"/>
            <a:chExt cx="1014900" cy="2572050"/>
          </a:xfrm>
        </p:grpSpPr>
        <p:sp>
          <p:nvSpPr>
            <p:cNvPr id="290" name="Google Shape;290;p44"/>
            <p:cNvSpPr/>
            <p:nvPr/>
          </p:nvSpPr>
          <p:spPr>
            <a:xfrm>
              <a:off x="5039475" y="3341175"/>
              <a:ext cx="1014900" cy="516600"/>
            </a:xfrm>
            <a:prstGeom prst="roundRect">
              <a:avLst>
                <a:gd fmla="val 16667"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291" name="Google Shape;291;p44"/>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f, e)</a:t>
              </a:r>
              <a:endParaRPr/>
            </a:p>
          </p:txBody>
        </p:sp>
        <p:sp>
          <p:nvSpPr>
            <p:cNvPr id="292" name="Google Shape;292;p44"/>
            <p:cNvSpPr/>
            <p:nvPr/>
          </p:nvSpPr>
          <p:spPr>
            <a:xfrm>
              <a:off x="5039475" y="1285725"/>
              <a:ext cx="1014900" cy="5166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 | f)</a:t>
              </a:r>
              <a:endParaRPr/>
            </a:p>
          </p:txBody>
        </p:sp>
        <p:cxnSp>
          <p:nvCxnSpPr>
            <p:cNvPr id="293" name="Google Shape;293;p44"/>
            <p:cNvCxnSpPr>
              <a:stCxn id="292" idx="2"/>
              <a:endCxn id="291"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294" name="Google Shape;294;p44"/>
            <p:cNvCxnSpPr>
              <a:stCxn id="291" idx="2"/>
              <a:endCxn id="290"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295" name="Google Shape;295;p44"/>
          <p:cNvSpPr txBox="1"/>
          <p:nvPr/>
        </p:nvSpPr>
        <p:spPr>
          <a:xfrm>
            <a:off x="526377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Generation</a:t>
            </a:r>
            <a:endParaRPr>
              <a:solidFill>
                <a:srgbClr val="999999"/>
              </a:solidFill>
            </a:endParaRPr>
          </a:p>
          <a:p>
            <a:pPr indent="0" lvl="0" marL="0" rtl="0" algn="ctr">
              <a:spcBef>
                <a:spcPts val="0"/>
              </a:spcBef>
              <a:spcAft>
                <a:spcPts val="0"/>
              </a:spcAft>
              <a:buNone/>
            </a:pPr>
            <a:r>
              <a:rPr lang="en">
                <a:solidFill>
                  <a:srgbClr val="999999"/>
                </a:solidFill>
              </a:rPr>
              <a:t>(never used)</a:t>
            </a:r>
            <a:endParaRPr>
              <a:solidFill>
                <a:srgbClr val="999999"/>
              </a:solidFill>
            </a:endParaRPr>
          </a:p>
        </p:txBody>
      </p:sp>
      <p:sp>
        <p:nvSpPr>
          <p:cNvPr id="296" name="Google Shape;296;p44"/>
          <p:cNvSpPr txBox="1"/>
          <p:nvPr/>
        </p:nvSpPr>
        <p:spPr>
          <a:xfrm>
            <a:off x="674292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Inference</a:t>
            </a:r>
            <a:endParaRPr/>
          </a:p>
        </p:txBody>
      </p:sp>
      <p:sp>
        <p:nvSpPr>
          <p:cNvPr id="297" name="Google Shape;297;p44"/>
          <p:cNvSpPr txBox="1"/>
          <p:nvPr/>
        </p:nvSpPr>
        <p:spPr>
          <a:xfrm>
            <a:off x="7353400" y="20794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298" name="Google Shape;298;p44"/>
          <p:cNvSpPr txBox="1"/>
          <p:nvPr/>
        </p:nvSpPr>
        <p:spPr>
          <a:xfrm>
            <a:off x="7353400" y="309245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pic>
        <p:nvPicPr>
          <p:cNvPr descr="yqwbQLSAXXg.png" id="299" name="Google Shape;299;p44"/>
          <p:cNvPicPr preferRelativeResize="0"/>
          <p:nvPr/>
        </p:nvPicPr>
        <p:blipFill>
          <a:blip r:embed="rId3">
            <a:alphaModFix/>
          </a:blip>
          <a:stretch>
            <a:fillRect/>
          </a:stretch>
        </p:blipFill>
        <p:spPr>
          <a:xfrm>
            <a:off x="311700" y="3561636"/>
            <a:ext cx="3999900" cy="6908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t>
            </a:r>
            <a:r>
              <a:rPr b="1" lang="en"/>
              <a:t>P(f | e)</a:t>
            </a:r>
            <a:r>
              <a:rPr lang="en"/>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310" name="Google Shape;310;p4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00FF"/>
              </a:buClr>
              <a:buSzPts val="1400"/>
              <a:buAutoNum type="arabicPeriod"/>
            </a:pPr>
            <a:r>
              <a:rPr b="1" lang="en">
                <a:solidFill>
                  <a:srgbClr val="9900FF"/>
                </a:solidFill>
              </a:rPr>
              <a:t>Sample a length m </a:t>
            </a:r>
            <a:r>
              <a:rPr b="1" lang="en">
                <a:solidFill>
                  <a:srgbClr val="9900FF"/>
                </a:solidFill>
              </a:rPr>
              <a:t>∼</a:t>
            </a:r>
            <a:r>
              <a:rPr b="1" lang="en">
                <a:solidFill>
                  <a:srgbClr val="9900FF"/>
                </a:solidFill>
              </a:rPr>
              <a:t> Q(m)</a:t>
            </a:r>
            <a:endParaRPr b="1">
              <a:solidFill>
                <a:srgbClr val="9900FF"/>
              </a:solidFill>
            </a:endParaRPr>
          </a:p>
          <a:p>
            <a:pPr indent="-304800" lvl="1" marL="914400" rtl="0" algn="l">
              <a:lnSpc>
                <a:spcPct val="115000"/>
              </a:lnSpc>
              <a:spcBef>
                <a:spcPts val="1000"/>
              </a:spcBef>
              <a:spcAft>
                <a:spcPts val="0"/>
              </a:spcAft>
              <a:buClr>
                <a:srgbClr val="9900FF"/>
              </a:buClr>
              <a:buSzPts val="1200"/>
              <a:buChar char="○"/>
            </a:pPr>
            <a:r>
              <a:rPr lang="en">
                <a:solidFill>
                  <a:srgbClr val="9900FF"/>
                </a:solidFill>
              </a:rPr>
              <a:t>Distribution Q(m) doesn’t matter!</a:t>
            </a:r>
            <a:endParaRPr>
              <a:solidFill>
                <a:srgbClr val="9900FF"/>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grpSp>
        <p:nvGrpSpPr>
          <p:cNvPr id="311" name="Google Shape;311;p46"/>
          <p:cNvGrpSpPr/>
          <p:nvPr/>
        </p:nvGrpSpPr>
        <p:grpSpPr>
          <a:xfrm>
            <a:off x="4643825" y="1610188"/>
            <a:ext cx="4096475" cy="2241125"/>
            <a:chOff x="4643825" y="1610188"/>
            <a:chExt cx="4096475" cy="2241125"/>
          </a:xfrm>
        </p:grpSpPr>
        <p:grpSp>
          <p:nvGrpSpPr>
            <p:cNvPr id="312" name="Google Shape;312;p46"/>
            <p:cNvGrpSpPr/>
            <p:nvPr/>
          </p:nvGrpSpPr>
          <p:grpSpPr>
            <a:xfrm>
              <a:off x="4643825" y="1610188"/>
              <a:ext cx="3000650" cy="2241125"/>
              <a:chOff x="5115900" y="1481425"/>
              <a:chExt cx="3000650" cy="2241125"/>
            </a:xfrm>
          </p:grpSpPr>
          <p:grpSp>
            <p:nvGrpSpPr>
              <p:cNvPr id="313" name="Google Shape;313;p46"/>
              <p:cNvGrpSpPr/>
              <p:nvPr/>
            </p:nvGrpSpPr>
            <p:grpSpPr>
              <a:xfrm>
                <a:off x="5115900" y="1481425"/>
                <a:ext cx="3000650" cy="395700"/>
                <a:chOff x="5115900" y="1481425"/>
                <a:chExt cx="3000650" cy="395700"/>
              </a:xfrm>
            </p:grpSpPr>
            <p:sp>
              <p:nvSpPr>
                <p:cNvPr id="314" name="Google Shape;314;p46"/>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315" name="Google Shape;315;p46"/>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316" name="Google Shape;316;p46"/>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317" name="Google Shape;317;p46"/>
              <p:cNvGrpSpPr/>
              <p:nvPr/>
            </p:nvGrpSpPr>
            <p:grpSpPr>
              <a:xfrm>
                <a:off x="5115900" y="3326850"/>
                <a:ext cx="3000650" cy="395700"/>
                <a:chOff x="5115900" y="3326850"/>
                <a:chExt cx="3000650" cy="395700"/>
              </a:xfrm>
            </p:grpSpPr>
            <p:sp>
              <p:nvSpPr>
                <p:cNvPr id="318" name="Google Shape;318;p46"/>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46"/>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6"/>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21" name="Google Shape;321;p46"/>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322" name="Google Shape;322;p46"/>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328" name="Google Shape;328;p4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329" name="Google Shape;329;p47"/>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330" name="Google Shape;330;p47"/>
          <p:cNvGrpSpPr/>
          <p:nvPr/>
        </p:nvGrpSpPr>
        <p:grpSpPr>
          <a:xfrm>
            <a:off x="4643825" y="1610188"/>
            <a:ext cx="4096475" cy="2241125"/>
            <a:chOff x="4643825" y="1610188"/>
            <a:chExt cx="4096475" cy="2241125"/>
          </a:xfrm>
        </p:grpSpPr>
        <p:grpSp>
          <p:nvGrpSpPr>
            <p:cNvPr id="331" name="Google Shape;331;p47"/>
            <p:cNvGrpSpPr/>
            <p:nvPr/>
          </p:nvGrpSpPr>
          <p:grpSpPr>
            <a:xfrm>
              <a:off x="4643825" y="1610188"/>
              <a:ext cx="3000650" cy="2241125"/>
              <a:chOff x="5115900" y="1481425"/>
              <a:chExt cx="3000650" cy="2241125"/>
            </a:xfrm>
          </p:grpSpPr>
          <p:grpSp>
            <p:nvGrpSpPr>
              <p:cNvPr id="332" name="Google Shape;332;p47"/>
              <p:cNvGrpSpPr/>
              <p:nvPr/>
            </p:nvGrpSpPr>
            <p:grpSpPr>
              <a:xfrm>
                <a:off x="5115900" y="1481425"/>
                <a:ext cx="3000650" cy="395700"/>
                <a:chOff x="5115900" y="1481425"/>
                <a:chExt cx="3000650" cy="395700"/>
              </a:xfrm>
            </p:grpSpPr>
            <p:sp>
              <p:nvSpPr>
                <p:cNvPr id="333" name="Google Shape;333;p47"/>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334" name="Google Shape;334;p47"/>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335" name="Google Shape;335;p47"/>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336" name="Google Shape;336;p47"/>
              <p:cNvGrpSpPr/>
              <p:nvPr/>
            </p:nvGrpSpPr>
            <p:grpSpPr>
              <a:xfrm>
                <a:off x="5115900" y="3326850"/>
                <a:ext cx="3000650" cy="395700"/>
                <a:chOff x="5115900" y="3326850"/>
                <a:chExt cx="3000650" cy="395700"/>
              </a:xfrm>
            </p:grpSpPr>
            <p:sp>
              <p:nvSpPr>
                <p:cNvPr id="337" name="Google Shape;337;p47"/>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47"/>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340" name="Google Shape;340;p47"/>
              <p:cNvCxnSpPr>
                <a:stCxn id="333" idx="2"/>
                <a:endCxn id="337"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341" name="Google Shape;341;p47"/>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342" name="Google Shape;342;p47"/>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348" name="Google Shape;348;p48"/>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349" name="Google Shape;349;p48"/>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350" name="Google Shape;350;p48"/>
          <p:cNvGrpSpPr/>
          <p:nvPr/>
        </p:nvGrpSpPr>
        <p:grpSpPr>
          <a:xfrm>
            <a:off x="4643825" y="1610188"/>
            <a:ext cx="4096475" cy="2241125"/>
            <a:chOff x="4643825" y="1610188"/>
            <a:chExt cx="4096475" cy="2241125"/>
          </a:xfrm>
        </p:grpSpPr>
        <p:grpSp>
          <p:nvGrpSpPr>
            <p:cNvPr id="351" name="Google Shape;351;p48"/>
            <p:cNvGrpSpPr/>
            <p:nvPr/>
          </p:nvGrpSpPr>
          <p:grpSpPr>
            <a:xfrm>
              <a:off x="4643825" y="1610188"/>
              <a:ext cx="3000650" cy="2241125"/>
              <a:chOff x="5115900" y="1481425"/>
              <a:chExt cx="3000650" cy="2241125"/>
            </a:xfrm>
          </p:grpSpPr>
          <p:grpSp>
            <p:nvGrpSpPr>
              <p:cNvPr id="352" name="Google Shape;352;p48"/>
              <p:cNvGrpSpPr/>
              <p:nvPr/>
            </p:nvGrpSpPr>
            <p:grpSpPr>
              <a:xfrm>
                <a:off x="5115900" y="1481425"/>
                <a:ext cx="3000650" cy="395700"/>
                <a:chOff x="5115900" y="1481425"/>
                <a:chExt cx="3000650" cy="395700"/>
              </a:xfrm>
            </p:grpSpPr>
            <p:sp>
              <p:nvSpPr>
                <p:cNvPr id="353" name="Google Shape;353;p48"/>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354" name="Google Shape;354;p48"/>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355" name="Google Shape;355;p48"/>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356" name="Google Shape;356;p48"/>
              <p:cNvGrpSpPr/>
              <p:nvPr/>
            </p:nvGrpSpPr>
            <p:grpSpPr>
              <a:xfrm>
                <a:off x="5115900" y="3326850"/>
                <a:ext cx="3000650" cy="395700"/>
                <a:chOff x="5115900" y="3326850"/>
                <a:chExt cx="3000650" cy="395700"/>
              </a:xfrm>
            </p:grpSpPr>
            <p:sp>
              <p:nvSpPr>
                <p:cNvPr id="357" name="Google Shape;357;p48"/>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48"/>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360" name="Google Shape;360;p48"/>
              <p:cNvCxnSpPr>
                <a:stCxn id="353" idx="2"/>
                <a:endCxn id="357"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361" name="Google Shape;361;p48"/>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cxnSp>
          <p:nvCxnSpPr>
            <p:cNvPr id="362" name="Google Shape;362;p48"/>
            <p:cNvCxnSpPr>
              <a:stCxn id="355" idx="2"/>
              <a:endCxn id="358"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363" name="Google Shape;363;p48"/>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
        <p:nvSpPr>
          <p:cNvPr id="364" name="Google Shape;364;p48"/>
          <p:cNvSpPr/>
          <p:nvPr/>
        </p:nvSpPr>
        <p:spPr>
          <a:xfrm>
            <a:off x="57876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2</a:t>
            </a:r>
            <a:r>
              <a:rPr lang="en" sz="1200"/>
              <a:t> = 3</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370" name="Google Shape;370;p49"/>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371" name="Google Shape;371;p49"/>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372" name="Google Shape;372;p49"/>
          <p:cNvGrpSpPr/>
          <p:nvPr/>
        </p:nvGrpSpPr>
        <p:grpSpPr>
          <a:xfrm>
            <a:off x="4643825" y="1610188"/>
            <a:ext cx="4096475" cy="2241125"/>
            <a:chOff x="4643825" y="1610188"/>
            <a:chExt cx="4096475" cy="2241125"/>
          </a:xfrm>
        </p:grpSpPr>
        <p:grpSp>
          <p:nvGrpSpPr>
            <p:cNvPr id="373" name="Google Shape;373;p49"/>
            <p:cNvGrpSpPr/>
            <p:nvPr/>
          </p:nvGrpSpPr>
          <p:grpSpPr>
            <a:xfrm>
              <a:off x="4643825" y="1610188"/>
              <a:ext cx="3000650" cy="2241125"/>
              <a:chOff x="5115900" y="1481425"/>
              <a:chExt cx="3000650" cy="2241125"/>
            </a:xfrm>
          </p:grpSpPr>
          <p:grpSp>
            <p:nvGrpSpPr>
              <p:cNvPr id="374" name="Google Shape;374;p49"/>
              <p:cNvGrpSpPr/>
              <p:nvPr/>
            </p:nvGrpSpPr>
            <p:grpSpPr>
              <a:xfrm>
                <a:off x="5115900" y="1481425"/>
                <a:ext cx="3000650" cy="395700"/>
                <a:chOff x="5115900" y="1481425"/>
                <a:chExt cx="3000650" cy="395700"/>
              </a:xfrm>
            </p:grpSpPr>
            <p:sp>
              <p:nvSpPr>
                <p:cNvPr id="375" name="Google Shape;375;p49"/>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376" name="Google Shape;376;p49"/>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377" name="Google Shape;377;p49"/>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378" name="Google Shape;378;p49"/>
              <p:cNvGrpSpPr/>
              <p:nvPr/>
            </p:nvGrpSpPr>
            <p:grpSpPr>
              <a:xfrm>
                <a:off x="5115900" y="3326850"/>
                <a:ext cx="3000650" cy="395700"/>
                <a:chOff x="5115900" y="3326850"/>
                <a:chExt cx="3000650" cy="395700"/>
              </a:xfrm>
            </p:grpSpPr>
            <p:sp>
              <p:nvSpPr>
                <p:cNvPr id="379" name="Google Shape;379;p49"/>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9"/>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9"/>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382" name="Google Shape;382;p49"/>
              <p:cNvCxnSpPr>
                <a:stCxn id="375" idx="2"/>
                <a:endCxn id="379"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383" name="Google Shape;383;p49"/>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cxnSp>
          <p:nvCxnSpPr>
            <p:cNvPr id="384" name="Google Shape;384;p49"/>
            <p:cNvCxnSpPr>
              <a:stCxn id="376" idx="2"/>
              <a:endCxn id="381"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385" name="Google Shape;385;p49"/>
            <p:cNvCxnSpPr>
              <a:stCxn id="377" idx="2"/>
              <a:endCxn id="380"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386" name="Google Shape;386;p49"/>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
        <p:nvSpPr>
          <p:cNvPr id="387" name="Google Shape;387;p49"/>
          <p:cNvSpPr/>
          <p:nvPr/>
        </p:nvSpPr>
        <p:spPr>
          <a:xfrm>
            <a:off x="57876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2</a:t>
            </a:r>
            <a:r>
              <a:rPr lang="en" sz="1200"/>
              <a:t> = 3</a:t>
            </a:r>
            <a:endParaRPr sz="1200"/>
          </a:p>
        </p:txBody>
      </p:sp>
      <p:sp>
        <p:nvSpPr>
          <p:cNvPr id="388" name="Google Shape;388;p49"/>
          <p:cNvSpPr/>
          <p:nvPr/>
        </p:nvSpPr>
        <p:spPr>
          <a:xfrm>
            <a:off x="6896925"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3</a:t>
            </a:r>
            <a:r>
              <a:rPr lang="en" sz="1200"/>
              <a:t> = 2</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394" name="Google Shape;394;p5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395" name="Google Shape;395;p50"/>
          <p:cNvGrpSpPr/>
          <p:nvPr/>
        </p:nvGrpSpPr>
        <p:grpSpPr>
          <a:xfrm>
            <a:off x="4643825" y="1610188"/>
            <a:ext cx="4096475" cy="2241125"/>
            <a:chOff x="4643825" y="1610188"/>
            <a:chExt cx="4096475" cy="2241125"/>
          </a:xfrm>
        </p:grpSpPr>
        <p:grpSp>
          <p:nvGrpSpPr>
            <p:cNvPr id="396" name="Google Shape;396;p50"/>
            <p:cNvGrpSpPr/>
            <p:nvPr/>
          </p:nvGrpSpPr>
          <p:grpSpPr>
            <a:xfrm>
              <a:off x="4643825" y="1610188"/>
              <a:ext cx="3000650" cy="2241125"/>
              <a:chOff x="5115900" y="1481425"/>
              <a:chExt cx="3000650" cy="2241125"/>
            </a:xfrm>
          </p:grpSpPr>
          <p:grpSp>
            <p:nvGrpSpPr>
              <p:cNvPr id="397" name="Google Shape;397;p50"/>
              <p:cNvGrpSpPr/>
              <p:nvPr/>
            </p:nvGrpSpPr>
            <p:grpSpPr>
              <a:xfrm>
                <a:off x="5115900" y="1481425"/>
                <a:ext cx="3000650" cy="395700"/>
                <a:chOff x="5115900" y="1481425"/>
                <a:chExt cx="3000650" cy="395700"/>
              </a:xfrm>
            </p:grpSpPr>
            <p:sp>
              <p:nvSpPr>
                <p:cNvPr id="398" name="Google Shape;398;p50"/>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399" name="Google Shape;399;p50"/>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400" name="Google Shape;400;p50"/>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401" name="Google Shape;401;p50"/>
              <p:cNvGrpSpPr/>
              <p:nvPr/>
            </p:nvGrpSpPr>
            <p:grpSpPr>
              <a:xfrm>
                <a:off x="5115900" y="3326850"/>
                <a:ext cx="3000650" cy="395700"/>
                <a:chOff x="5115900" y="3326850"/>
                <a:chExt cx="3000650" cy="395700"/>
              </a:xfrm>
            </p:grpSpPr>
            <p:sp>
              <p:nvSpPr>
                <p:cNvPr id="402" name="Google Shape;402;p50"/>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403" name="Google Shape;403;p50"/>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50"/>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405" name="Google Shape;405;p50"/>
              <p:cNvCxnSpPr>
                <a:stCxn id="398" idx="2"/>
                <a:endCxn id="402"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406" name="Google Shape;406;p50"/>
            <p:cNvCxnSpPr>
              <a:stCxn id="399" idx="2"/>
              <a:endCxn id="404"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407" name="Google Shape;407;p50"/>
            <p:cNvCxnSpPr>
              <a:stCxn id="400" idx="2"/>
              <a:endCxn id="403"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408" name="Google Shape;408;p50"/>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409" name="Google Shape;409;p50"/>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410" name="Google Shape;410;p50"/>
          <p:cNvSpPr txBox="1"/>
          <p:nvPr/>
        </p:nvSpPr>
        <p:spPr>
          <a:xfrm>
            <a:off x="4643825" y="3851325"/>
            <a:ext cx="8556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t(la | the)</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416" name="Google Shape;416;p51"/>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417" name="Google Shape;417;p51"/>
          <p:cNvGrpSpPr/>
          <p:nvPr/>
        </p:nvGrpSpPr>
        <p:grpSpPr>
          <a:xfrm>
            <a:off x="4643825" y="1610188"/>
            <a:ext cx="4096475" cy="2241125"/>
            <a:chOff x="4643825" y="1610188"/>
            <a:chExt cx="4096475" cy="2241125"/>
          </a:xfrm>
        </p:grpSpPr>
        <p:grpSp>
          <p:nvGrpSpPr>
            <p:cNvPr id="418" name="Google Shape;418;p51"/>
            <p:cNvGrpSpPr/>
            <p:nvPr/>
          </p:nvGrpSpPr>
          <p:grpSpPr>
            <a:xfrm>
              <a:off x="4643825" y="1610188"/>
              <a:ext cx="3000650" cy="2241125"/>
              <a:chOff x="5115900" y="1481425"/>
              <a:chExt cx="3000650" cy="2241125"/>
            </a:xfrm>
          </p:grpSpPr>
          <p:grpSp>
            <p:nvGrpSpPr>
              <p:cNvPr id="419" name="Google Shape;419;p51"/>
              <p:cNvGrpSpPr/>
              <p:nvPr/>
            </p:nvGrpSpPr>
            <p:grpSpPr>
              <a:xfrm>
                <a:off x="5115900" y="1481425"/>
                <a:ext cx="3000650" cy="395700"/>
                <a:chOff x="5115900" y="1481425"/>
                <a:chExt cx="3000650" cy="395700"/>
              </a:xfrm>
            </p:grpSpPr>
            <p:sp>
              <p:nvSpPr>
                <p:cNvPr id="420" name="Google Shape;420;p51"/>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421" name="Google Shape;421;p51"/>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422" name="Google Shape;422;p51"/>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423" name="Google Shape;423;p51"/>
              <p:cNvGrpSpPr/>
              <p:nvPr/>
            </p:nvGrpSpPr>
            <p:grpSpPr>
              <a:xfrm>
                <a:off x="5115900" y="3326850"/>
                <a:ext cx="3000650" cy="395700"/>
                <a:chOff x="5115900" y="3326850"/>
                <a:chExt cx="3000650" cy="395700"/>
              </a:xfrm>
            </p:grpSpPr>
            <p:sp>
              <p:nvSpPr>
                <p:cNvPr id="424" name="Google Shape;424;p51"/>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425" name="Google Shape;425;p51"/>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426" name="Google Shape;426;p51"/>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427" name="Google Shape;427;p51"/>
              <p:cNvCxnSpPr>
                <a:stCxn id="420" idx="2"/>
                <a:endCxn id="424"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428" name="Google Shape;428;p51"/>
            <p:cNvCxnSpPr>
              <a:stCxn id="421" idx="2"/>
              <a:endCxn id="426"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429" name="Google Shape;429;p51"/>
            <p:cNvCxnSpPr>
              <a:stCxn id="422" idx="2"/>
              <a:endCxn id="425"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430" name="Google Shape;430;p51"/>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431" name="Google Shape;431;p51"/>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432" name="Google Shape;432;p51"/>
          <p:cNvSpPr txBox="1"/>
          <p:nvPr/>
        </p:nvSpPr>
        <p:spPr>
          <a:xfrm>
            <a:off x="5369450" y="3851325"/>
            <a:ext cx="15684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t(maison | house)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Midpoint Feedback</a:t>
            </a:r>
            <a:endParaRPr/>
          </a:p>
        </p:txBody>
      </p:sp>
      <p:sp>
        <p:nvSpPr>
          <p:cNvPr id="81" name="Google Shape;81;p16"/>
          <p:cNvSpPr txBox="1"/>
          <p:nvPr>
            <p:ph idx="1" type="body"/>
          </p:nvPr>
        </p:nvSpPr>
        <p:spPr>
          <a:xfrm>
            <a:off x="311700" y="1225225"/>
            <a:ext cx="8520600" cy="357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Super low feedback rate, not much data... easy to overfit?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Feedback:</a:t>
            </a:r>
            <a:r>
              <a:rPr lang="en"/>
              <a:t> Wasn’t much really submitted yet, so really noisy, but remember...</a:t>
            </a:r>
            <a:endParaRPr/>
          </a:p>
          <a:p>
            <a:pPr indent="-342900" lvl="0" marL="457200" rtl="0" algn="l">
              <a:lnSpc>
                <a:spcPct val="115000"/>
              </a:lnSpc>
              <a:spcBef>
                <a:spcPts val="0"/>
              </a:spcBef>
              <a:spcAft>
                <a:spcPts val="0"/>
              </a:spcAft>
              <a:buSzPts val="1800"/>
              <a:buChar char="-"/>
            </a:pPr>
            <a:r>
              <a:rPr lang="en"/>
              <a:t>A1 feedback was released last Saturday, if you don’t see it, please let us know with a private Piazza post</a:t>
            </a:r>
            <a:endParaRPr/>
          </a:p>
          <a:p>
            <a:pPr indent="-342900" lvl="0" marL="457200" rtl="0" algn="l">
              <a:lnSpc>
                <a:spcPct val="115000"/>
              </a:lnSpc>
              <a:spcBef>
                <a:spcPts val="0"/>
              </a:spcBef>
              <a:spcAft>
                <a:spcPts val="0"/>
              </a:spcAft>
              <a:buSzPts val="1800"/>
              <a:buChar char="-"/>
            </a:pPr>
            <a:r>
              <a:rPr lang="en"/>
              <a:t>TA hold a (recorded) tutorial during their office hour after an assignment is due covering the solutions.</a:t>
            </a:r>
            <a:endParaRPr/>
          </a:p>
          <a:p>
            <a:pPr indent="-342900" lvl="0" marL="457200" rtl="0" algn="l">
              <a:lnSpc>
                <a:spcPct val="115000"/>
              </a:lnSpc>
              <a:spcBef>
                <a:spcPts val="0"/>
              </a:spcBef>
              <a:spcAft>
                <a:spcPts val="0"/>
              </a:spcAft>
              <a:buSzPts val="1800"/>
              <a:buChar char="-"/>
            </a:pPr>
            <a:r>
              <a:rPr lang="en"/>
              <a:t>Release date is hard for those in the +XX hour time zones (as it turns into Saturday morning).  We’ll try to release earlier!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438" name="Google Shape;438;p52"/>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439" name="Google Shape;439;p52"/>
          <p:cNvGrpSpPr/>
          <p:nvPr/>
        </p:nvGrpSpPr>
        <p:grpSpPr>
          <a:xfrm>
            <a:off x="4643825" y="1610188"/>
            <a:ext cx="4096475" cy="2241125"/>
            <a:chOff x="4643825" y="1610188"/>
            <a:chExt cx="4096475" cy="2241125"/>
          </a:xfrm>
        </p:grpSpPr>
        <p:grpSp>
          <p:nvGrpSpPr>
            <p:cNvPr id="440" name="Google Shape;440;p52"/>
            <p:cNvGrpSpPr/>
            <p:nvPr/>
          </p:nvGrpSpPr>
          <p:grpSpPr>
            <a:xfrm>
              <a:off x="4643825" y="1610188"/>
              <a:ext cx="3000650" cy="2241125"/>
              <a:chOff x="5115900" y="1481425"/>
              <a:chExt cx="3000650" cy="2241125"/>
            </a:xfrm>
          </p:grpSpPr>
          <p:grpSp>
            <p:nvGrpSpPr>
              <p:cNvPr id="441" name="Google Shape;441;p52"/>
              <p:cNvGrpSpPr/>
              <p:nvPr/>
            </p:nvGrpSpPr>
            <p:grpSpPr>
              <a:xfrm>
                <a:off x="5115900" y="1481425"/>
                <a:ext cx="3000650" cy="395700"/>
                <a:chOff x="5115900" y="1481425"/>
                <a:chExt cx="3000650" cy="395700"/>
              </a:xfrm>
            </p:grpSpPr>
            <p:sp>
              <p:nvSpPr>
                <p:cNvPr id="442" name="Google Shape;442;p52"/>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443" name="Google Shape;443;p52"/>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444" name="Google Shape;444;p52"/>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445" name="Google Shape;445;p52"/>
              <p:cNvGrpSpPr/>
              <p:nvPr/>
            </p:nvGrpSpPr>
            <p:grpSpPr>
              <a:xfrm>
                <a:off x="5115900" y="3326850"/>
                <a:ext cx="3000650" cy="395700"/>
                <a:chOff x="5115900" y="3326850"/>
                <a:chExt cx="3000650" cy="395700"/>
              </a:xfrm>
            </p:grpSpPr>
            <p:sp>
              <p:nvSpPr>
                <p:cNvPr id="446" name="Google Shape;446;p52"/>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447" name="Google Shape;447;p52"/>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448" name="Google Shape;448;p52"/>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449" name="Google Shape;449;p52"/>
              <p:cNvCxnSpPr>
                <a:stCxn id="442" idx="2"/>
                <a:endCxn id="446"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450" name="Google Shape;450;p52"/>
            <p:cNvCxnSpPr>
              <a:stCxn id="443" idx="2"/>
              <a:endCxn id="448"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451" name="Google Shape;451;p52"/>
            <p:cNvCxnSpPr>
              <a:stCxn id="444" idx="2"/>
              <a:endCxn id="447"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452" name="Google Shape;452;p52"/>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453" name="Google Shape;453;p52"/>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454" name="Google Shape;454;p52"/>
          <p:cNvSpPr txBox="1"/>
          <p:nvPr/>
        </p:nvSpPr>
        <p:spPr>
          <a:xfrm>
            <a:off x="6472725" y="3851325"/>
            <a:ext cx="15684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t(bleue | blue)</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460" name="Google Shape;460;p53"/>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000000"/>
              </a:buClr>
              <a:buSzPts val="1400"/>
              <a:buAutoNum type="arabicPeriod"/>
            </a:pPr>
            <a:r>
              <a:rPr lang="en">
                <a:solidFill>
                  <a:srgbClr val="000000"/>
                </a:solidFill>
              </a:rPr>
              <a:t>Sample a length m ∼ Q(m)</a:t>
            </a:r>
            <a:endParaRPr>
              <a:solidFill>
                <a:srgbClr val="000000"/>
              </a:solidFill>
            </a:endParaRPr>
          </a:p>
          <a:p>
            <a:pPr indent="-304800" lvl="1" marL="914400" rtl="0" algn="l">
              <a:lnSpc>
                <a:spcPct val="115000"/>
              </a:lnSpc>
              <a:spcBef>
                <a:spcPts val="1000"/>
              </a:spcBef>
              <a:spcAft>
                <a:spcPts val="0"/>
              </a:spcAft>
              <a:buClr>
                <a:srgbClr val="000000"/>
              </a:buClr>
              <a:buSzPts val="1200"/>
              <a:buChar char="○"/>
            </a:pPr>
            <a:r>
              <a:rPr lang="en">
                <a:solidFill>
                  <a:srgbClr val="000000"/>
                </a:solidFill>
              </a:rPr>
              <a:t>Distribution Q(m) doesn’t matter!</a:t>
            </a:r>
            <a:endParaRPr>
              <a:solidFill>
                <a:srgbClr val="000000"/>
              </a:solidFill>
            </a:endParaRPr>
          </a:p>
          <a:p>
            <a:pPr indent="-317500" lvl="0" marL="457200" rtl="0" algn="l">
              <a:lnSpc>
                <a:spcPct val="115000"/>
              </a:lnSpc>
              <a:spcBef>
                <a:spcPts val="1000"/>
              </a:spcBef>
              <a:spcAft>
                <a:spcPts val="0"/>
              </a:spcAft>
              <a:buClr>
                <a:srgbClr val="000000"/>
              </a:buClr>
              <a:buSzPts val="1400"/>
              <a:buAutoNum type="arabicPeriod"/>
            </a:pPr>
            <a:r>
              <a:rPr lang="en">
                <a:solidFill>
                  <a:srgbClr val="000000"/>
                </a:solidFill>
              </a:rPr>
              <a:t>Sample an alignment </a:t>
            </a:r>
            <a:r>
              <a:rPr b="1" lang="en">
                <a:solidFill>
                  <a:srgbClr val="000000"/>
                </a:solidFill>
              </a:rPr>
              <a:t>{a</a:t>
            </a:r>
            <a:r>
              <a:rPr b="1" baseline="-25000" lang="en">
                <a:solidFill>
                  <a:srgbClr val="000000"/>
                </a:solidFill>
              </a:rPr>
              <a:t>i</a:t>
            </a:r>
            <a:r>
              <a:rPr b="1" lang="en">
                <a:solidFill>
                  <a:srgbClr val="000000"/>
                </a:solidFill>
              </a:rPr>
              <a:t>}</a:t>
            </a:r>
            <a:r>
              <a:rPr lang="en">
                <a:solidFill>
                  <a:srgbClr val="000000"/>
                </a:solidFill>
              </a:rPr>
              <a:t> for i = 1,...,m</a:t>
            </a:r>
            <a:endParaRPr>
              <a:solidFill>
                <a:srgbClr val="000000"/>
              </a:solidFill>
            </a:endParaRPr>
          </a:p>
          <a:p>
            <a:pPr indent="-304800" lvl="1" marL="914400" rtl="0" algn="l">
              <a:spcBef>
                <a:spcPts val="1000"/>
              </a:spcBef>
              <a:spcAft>
                <a:spcPts val="0"/>
              </a:spcAft>
              <a:buClr>
                <a:srgbClr val="000000"/>
              </a:buClr>
              <a:buSzPts val="1200"/>
              <a:buChar char="○"/>
            </a:pPr>
            <a:r>
              <a:rPr b="1" lang="en" sz="1400">
                <a:solidFill>
                  <a:srgbClr val="000000"/>
                </a:solidFill>
              </a:rPr>
              <a:t>a</a:t>
            </a:r>
            <a:r>
              <a:rPr b="1" baseline="-25000" lang="en" sz="1400">
                <a:solidFill>
                  <a:srgbClr val="000000"/>
                </a:solidFill>
              </a:rPr>
              <a:t>i</a:t>
            </a:r>
            <a:r>
              <a:rPr b="1" lang="en" sz="1400">
                <a:solidFill>
                  <a:srgbClr val="000000"/>
                </a:solidFill>
              </a:rPr>
              <a:t> </a:t>
            </a:r>
            <a:r>
              <a:rPr lang="en" sz="1400">
                <a:solidFill>
                  <a:srgbClr val="000000"/>
                </a:solidFill>
              </a:rPr>
              <a:t>∼ Uniform(0, ℓ + 1)</a:t>
            </a:r>
            <a:endParaRPr sz="1400">
              <a:solidFill>
                <a:srgbClr val="000000"/>
              </a:solidFill>
            </a:endParaRPr>
          </a:p>
          <a:p>
            <a:pPr indent="-317500" lvl="1" marL="914400" rtl="0" algn="l">
              <a:spcBef>
                <a:spcPts val="1000"/>
              </a:spcBef>
              <a:spcAft>
                <a:spcPts val="0"/>
              </a:spcAft>
              <a:buClr>
                <a:srgbClr val="000000"/>
              </a:buClr>
              <a:buSzPts val="1400"/>
              <a:buChar char="○"/>
            </a:pPr>
            <a:r>
              <a:rPr b="1" lang="en" sz="1400">
                <a:solidFill>
                  <a:srgbClr val="000000"/>
                </a:solidFill>
              </a:rPr>
              <a:t>a</a:t>
            </a:r>
            <a:r>
              <a:rPr b="1" baseline="-25000" lang="en" sz="1400">
                <a:solidFill>
                  <a:srgbClr val="000000"/>
                </a:solidFill>
              </a:rPr>
              <a:t>i</a:t>
            </a:r>
            <a:r>
              <a:rPr b="1" lang="en" sz="1400">
                <a:solidFill>
                  <a:srgbClr val="000000"/>
                </a:solidFill>
              </a:rPr>
              <a:t> </a:t>
            </a:r>
            <a:r>
              <a:rPr lang="en" sz="1400">
                <a:solidFill>
                  <a:srgbClr val="000000"/>
                </a:solidFill>
              </a:rPr>
              <a:t>independent</a:t>
            </a:r>
            <a:endParaRPr sz="1400">
              <a:solidFill>
                <a:srgbClr val="000000"/>
              </a:solidFill>
            </a:endParaRPr>
          </a:p>
          <a:p>
            <a:pPr indent="-317500" lvl="0" marL="457200" rtl="0" algn="l">
              <a:lnSpc>
                <a:spcPct val="115000"/>
              </a:lnSpc>
              <a:spcBef>
                <a:spcPts val="1000"/>
              </a:spcBef>
              <a:spcAft>
                <a:spcPts val="0"/>
              </a:spcAft>
              <a:buClr>
                <a:srgbClr val="000000"/>
              </a:buClr>
              <a:buSzPts val="1400"/>
              <a:buAutoNum type="arabicPeriod"/>
            </a:pPr>
            <a:r>
              <a:rPr lang="en">
                <a:solidFill>
                  <a:srgbClr val="000000"/>
                </a:solidFill>
              </a:rPr>
              <a:t>Sample a word </a:t>
            </a:r>
            <a:r>
              <a:rPr b="1" lang="en">
                <a:solidFill>
                  <a:srgbClr val="000000"/>
                </a:solidFill>
              </a:rPr>
              <a:t>f</a:t>
            </a:r>
            <a:r>
              <a:rPr b="1" baseline="-25000" lang="en">
                <a:solidFill>
                  <a:srgbClr val="000000"/>
                </a:solidFill>
              </a:rPr>
              <a:t>i</a:t>
            </a:r>
            <a:r>
              <a:rPr lang="en">
                <a:solidFill>
                  <a:srgbClr val="000000"/>
                </a:solidFill>
              </a:rPr>
              <a:t> from </a:t>
            </a:r>
            <a:r>
              <a:rPr b="1" lang="en">
                <a:solidFill>
                  <a:srgbClr val="000000"/>
                </a:solidFill>
              </a:rPr>
              <a:t>t(f | e</a:t>
            </a:r>
            <a:r>
              <a:rPr b="1" baseline="-25000" lang="en">
                <a:solidFill>
                  <a:srgbClr val="000000"/>
                </a:solidFill>
              </a:rPr>
              <a:t>ai</a:t>
            </a:r>
            <a:r>
              <a:rPr b="1" lang="en">
                <a:solidFill>
                  <a:srgbClr val="000000"/>
                </a:solidFill>
              </a:rPr>
              <a:t>)</a:t>
            </a:r>
            <a:endParaRPr b="1">
              <a:solidFill>
                <a:srgbClr val="000000"/>
              </a:solidFill>
            </a:endParaRPr>
          </a:p>
          <a:p>
            <a:pPr indent="-304800" lvl="1" marL="914400" rtl="0" algn="l">
              <a:spcBef>
                <a:spcPts val="1000"/>
              </a:spcBef>
              <a:spcAft>
                <a:spcPts val="1000"/>
              </a:spcAft>
              <a:buClr>
                <a:srgbClr val="000000"/>
              </a:buClr>
              <a:buSzPts val="1200"/>
              <a:buChar char="○"/>
            </a:pPr>
            <a:r>
              <a:rPr b="1" lang="en" sz="1400">
                <a:solidFill>
                  <a:srgbClr val="000000"/>
                </a:solidFill>
              </a:rPr>
              <a:t>t(f | e) </a:t>
            </a:r>
            <a:r>
              <a:rPr lang="en" sz="1400">
                <a:solidFill>
                  <a:srgbClr val="000000"/>
                </a:solidFill>
              </a:rPr>
              <a:t>tabulated</a:t>
            </a:r>
            <a:endParaRPr>
              <a:solidFill>
                <a:srgbClr val="000000"/>
              </a:solidFill>
            </a:endParaRPr>
          </a:p>
        </p:txBody>
      </p:sp>
      <p:grpSp>
        <p:nvGrpSpPr>
          <p:cNvPr id="461" name="Google Shape;461;p53"/>
          <p:cNvGrpSpPr/>
          <p:nvPr/>
        </p:nvGrpSpPr>
        <p:grpSpPr>
          <a:xfrm>
            <a:off x="4643825" y="1076513"/>
            <a:ext cx="4096475" cy="2241125"/>
            <a:chOff x="4643825" y="1610188"/>
            <a:chExt cx="4096475" cy="2241125"/>
          </a:xfrm>
        </p:grpSpPr>
        <p:grpSp>
          <p:nvGrpSpPr>
            <p:cNvPr id="462" name="Google Shape;462;p53"/>
            <p:cNvGrpSpPr/>
            <p:nvPr/>
          </p:nvGrpSpPr>
          <p:grpSpPr>
            <a:xfrm>
              <a:off x="4643825" y="1610188"/>
              <a:ext cx="3000650" cy="2241125"/>
              <a:chOff x="5115900" y="1481425"/>
              <a:chExt cx="3000650" cy="2241125"/>
            </a:xfrm>
          </p:grpSpPr>
          <p:grpSp>
            <p:nvGrpSpPr>
              <p:cNvPr id="463" name="Google Shape;463;p53"/>
              <p:cNvGrpSpPr/>
              <p:nvPr/>
            </p:nvGrpSpPr>
            <p:grpSpPr>
              <a:xfrm>
                <a:off x="5115900" y="1481425"/>
                <a:ext cx="3000650" cy="395700"/>
                <a:chOff x="5115900" y="1481425"/>
                <a:chExt cx="3000650" cy="395700"/>
              </a:xfrm>
            </p:grpSpPr>
            <p:sp>
              <p:nvSpPr>
                <p:cNvPr id="464" name="Google Shape;464;p53"/>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465" name="Google Shape;465;p53"/>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466" name="Google Shape;466;p53"/>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467" name="Google Shape;467;p53"/>
              <p:cNvGrpSpPr/>
              <p:nvPr/>
            </p:nvGrpSpPr>
            <p:grpSpPr>
              <a:xfrm>
                <a:off x="5115900" y="3326850"/>
                <a:ext cx="3000650" cy="395700"/>
                <a:chOff x="5115900" y="3326850"/>
                <a:chExt cx="3000650" cy="395700"/>
              </a:xfrm>
            </p:grpSpPr>
            <p:sp>
              <p:nvSpPr>
                <p:cNvPr id="468" name="Google Shape;468;p53"/>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469" name="Google Shape;469;p53"/>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470" name="Google Shape;470;p53"/>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471" name="Google Shape;471;p53"/>
              <p:cNvCxnSpPr>
                <a:stCxn id="464" idx="2"/>
                <a:endCxn id="468"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472" name="Google Shape;472;p53"/>
            <p:cNvCxnSpPr>
              <a:stCxn id="465" idx="2"/>
              <a:endCxn id="470"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473" name="Google Shape;473;p53"/>
            <p:cNvCxnSpPr>
              <a:stCxn id="466" idx="2"/>
              <a:endCxn id="469"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474" name="Google Shape;474;p53"/>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pic>
        <p:nvPicPr>
          <p:cNvPr descr="model1_pfae.png" id="475" name="Google Shape;475;p53"/>
          <p:cNvPicPr preferRelativeResize="0"/>
          <p:nvPr/>
        </p:nvPicPr>
        <p:blipFill>
          <a:blip r:embed="rId3">
            <a:alphaModFix/>
          </a:blip>
          <a:stretch>
            <a:fillRect/>
          </a:stretch>
        </p:blipFill>
        <p:spPr>
          <a:xfrm>
            <a:off x="4233503" y="3842225"/>
            <a:ext cx="4681898" cy="1034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481" name="Google Shape;481;p54"/>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000000"/>
              </a:buClr>
              <a:buSzPts val="1400"/>
              <a:buAutoNum type="arabicPeriod"/>
            </a:pPr>
            <a:r>
              <a:rPr lang="en">
                <a:solidFill>
                  <a:srgbClr val="000000"/>
                </a:solidFill>
              </a:rPr>
              <a:t>Sample a length m ∼ Q(m)</a:t>
            </a:r>
            <a:endParaRPr>
              <a:solidFill>
                <a:srgbClr val="000000"/>
              </a:solidFill>
            </a:endParaRPr>
          </a:p>
          <a:p>
            <a:pPr indent="-304800" lvl="1" marL="914400" rtl="0" algn="l">
              <a:lnSpc>
                <a:spcPct val="115000"/>
              </a:lnSpc>
              <a:spcBef>
                <a:spcPts val="1000"/>
              </a:spcBef>
              <a:spcAft>
                <a:spcPts val="0"/>
              </a:spcAft>
              <a:buClr>
                <a:srgbClr val="000000"/>
              </a:buClr>
              <a:buSzPts val="1200"/>
              <a:buChar char="○"/>
            </a:pPr>
            <a:r>
              <a:rPr lang="en">
                <a:solidFill>
                  <a:srgbClr val="000000"/>
                </a:solidFill>
              </a:rPr>
              <a:t>Distribution Q(m) doesn’t matter!</a:t>
            </a:r>
            <a:endParaRPr>
              <a:solidFill>
                <a:srgbClr val="000000"/>
              </a:solidFill>
            </a:endParaRPr>
          </a:p>
          <a:p>
            <a:pPr indent="-317500" lvl="0" marL="457200" rtl="0" algn="l">
              <a:lnSpc>
                <a:spcPct val="115000"/>
              </a:lnSpc>
              <a:spcBef>
                <a:spcPts val="1000"/>
              </a:spcBef>
              <a:spcAft>
                <a:spcPts val="0"/>
              </a:spcAft>
              <a:buClr>
                <a:srgbClr val="0000FF"/>
              </a:buClr>
              <a:buSzPts val="1400"/>
              <a:buAutoNum type="arabicPeriod"/>
            </a:pPr>
            <a:r>
              <a:rPr lang="en">
                <a:solidFill>
                  <a:srgbClr val="0000FF"/>
                </a:solidFill>
              </a:rPr>
              <a:t>Marginalize alignment </a:t>
            </a:r>
            <a:r>
              <a:rPr b="1" lang="en">
                <a:solidFill>
                  <a:srgbClr val="0000FF"/>
                </a:solidFill>
              </a:rPr>
              <a:t>{a</a:t>
            </a:r>
            <a:r>
              <a:rPr b="1" baseline="-25000" lang="en">
                <a:solidFill>
                  <a:srgbClr val="0000FF"/>
                </a:solidFill>
              </a:rPr>
              <a:t>i</a:t>
            </a:r>
            <a:r>
              <a:rPr b="1" lang="en">
                <a:solidFill>
                  <a:srgbClr val="0000FF"/>
                </a:solidFill>
              </a:rPr>
              <a:t>}</a:t>
            </a:r>
            <a:r>
              <a:rPr lang="en">
                <a:solidFill>
                  <a:srgbClr val="0000FF"/>
                </a:solidFill>
              </a:rPr>
              <a:t> for i = 1,...,m</a:t>
            </a:r>
            <a:endParaRPr>
              <a:solidFill>
                <a:srgbClr val="0000FF"/>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lang="en" sz="1400">
                <a:solidFill>
                  <a:srgbClr val="0000FF"/>
                </a:solidFill>
              </a:rPr>
              <a:t> independent</a:t>
            </a:r>
            <a:endParaRPr sz="1400">
              <a:solidFill>
                <a:srgbClr val="0000FF"/>
              </a:solidFill>
            </a:endParaRPr>
          </a:p>
          <a:p>
            <a:pPr indent="-317500" lvl="0" marL="457200" rtl="0" algn="l">
              <a:lnSpc>
                <a:spcPct val="115000"/>
              </a:lnSpc>
              <a:spcBef>
                <a:spcPts val="1000"/>
              </a:spcBef>
              <a:spcAft>
                <a:spcPts val="0"/>
              </a:spcAft>
              <a:buClr>
                <a:srgbClr val="000000"/>
              </a:buClr>
              <a:buSzPts val="1400"/>
              <a:buAutoNum type="arabicPeriod"/>
            </a:pPr>
            <a:r>
              <a:rPr lang="en">
                <a:solidFill>
                  <a:srgbClr val="000000"/>
                </a:solidFill>
              </a:rPr>
              <a:t>Sample a word </a:t>
            </a:r>
            <a:r>
              <a:rPr b="1" lang="en">
                <a:solidFill>
                  <a:srgbClr val="000000"/>
                </a:solidFill>
              </a:rPr>
              <a:t>f</a:t>
            </a:r>
            <a:r>
              <a:rPr b="1" baseline="-25000" lang="en">
                <a:solidFill>
                  <a:srgbClr val="000000"/>
                </a:solidFill>
              </a:rPr>
              <a:t>i</a:t>
            </a:r>
            <a:r>
              <a:rPr lang="en">
                <a:solidFill>
                  <a:srgbClr val="000000"/>
                </a:solidFill>
              </a:rPr>
              <a:t> from </a:t>
            </a:r>
            <a:r>
              <a:rPr b="1" lang="en">
                <a:solidFill>
                  <a:srgbClr val="000000"/>
                </a:solidFill>
              </a:rPr>
              <a:t>t(f | e</a:t>
            </a:r>
            <a:r>
              <a:rPr b="1" baseline="-25000" lang="en">
                <a:solidFill>
                  <a:srgbClr val="000000"/>
                </a:solidFill>
              </a:rPr>
              <a:t>ai</a:t>
            </a:r>
            <a:r>
              <a:rPr b="1" lang="en">
                <a:solidFill>
                  <a:srgbClr val="000000"/>
                </a:solidFill>
              </a:rPr>
              <a:t>)</a:t>
            </a:r>
            <a:endParaRPr b="1">
              <a:solidFill>
                <a:srgbClr val="000000"/>
              </a:solidFill>
            </a:endParaRPr>
          </a:p>
          <a:p>
            <a:pPr indent="-304800" lvl="1" marL="914400" rtl="0" algn="l">
              <a:spcBef>
                <a:spcPts val="1000"/>
              </a:spcBef>
              <a:spcAft>
                <a:spcPts val="1000"/>
              </a:spcAft>
              <a:buClr>
                <a:srgbClr val="000000"/>
              </a:buClr>
              <a:buSzPts val="1200"/>
              <a:buChar char="○"/>
            </a:pPr>
            <a:r>
              <a:rPr b="1" lang="en" sz="1400">
                <a:solidFill>
                  <a:srgbClr val="000000"/>
                </a:solidFill>
              </a:rPr>
              <a:t>t(f | e) </a:t>
            </a:r>
            <a:r>
              <a:rPr lang="en" sz="1400">
                <a:solidFill>
                  <a:srgbClr val="000000"/>
                </a:solidFill>
              </a:rPr>
              <a:t>tabulated</a:t>
            </a:r>
            <a:endParaRPr>
              <a:solidFill>
                <a:srgbClr val="000000"/>
              </a:solidFill>
            </a:endParaRPr>
          </a:p>
        </p:txBody>
      </p:sp>
      <p:grpSp>
        <p:nvGrpSpPr>
          <p:cNvPr id="482" name="Google Shape;482;p54"/>
          <p:cNvGrpSpPr/>
          <p:nvPr/>
        </p:nvGrpSpPr>
        <p:grpSpPr>
          <a:xfrm>
            <a:off x="4643825" y="1076513"/>
            <a:ext cx="4096475" cy="2241125"/>
            <a:chOff x="4643825" y="1610188"/>
            <a:chExt cx="4096475" cy="2241125"/>
          </a:xfrm>
        </p:grpSpPr>
        <p:grpSp>
          <p:nvGrpSpPr>
            <p:cNvPr id="483" name="Google Shape;483;p54"/>
            <p:cNvGrpSpPr/>
            <p:nvPr/>
          </p:nvGrpSpPr>
          <p:grpSpPr>
            <a:xfrm>
              <a:off x="4643825" y="1610188"/>
              <a:ext cx="3000650" cy="2241125"/>
              <a:chOff x="5115900" y="1481425"/>
              <a:chExt cx="3000650" cy="2241125"/>
            </a:xfrm>
          </p:grpSpPr>
          <p:grpSp>
            <p:nvGrpSpPr>
              <p:cNvPr id="484" name="Google Shape;484;p54"/>
              <p:cNvGrpSpPr/>
              <p:nvPr/>
            </p:nvGrpSpPr>
            <p:grpSpPr>
              <a:xfrm>
                <a:off x="5115900" y="1481425"/>
                <a:ext cx="3000650" cy="395700"/>
                <a:chOff x="5115900" y="1481425"/>
                <a:chExt cx="3000650" cy="395700"/>
              </a:xfrm>
            </p:grpSpPr>
            <p:sp>
              <p:nvSpPr>
                <p:cNvPr id="485" name="Google Shape;485;p54"/>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486" name="Google Shape;486;p54"/>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487" name="Google Shape;487;p54"/>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488" name="Google Shape;488;p54"/>
              <p:cNvGrpSpPr/>
              <p:nvPr/>
            </p:nvGrpSpPr>
            <p:grpSpPr>
              <a:xfrm>
                <a:off x="5115900" y="3326850"/>
                <a:ext cx="3000650" cy="395700"/>
                <a:chOff x="5115900" y="3326850"/>
                <a:chExt cx="3000650" cy="395700"/>
              </a:xfrm>
            </p:grpSpPr>
            <p:sp>
              <p:nvSpPr>
                <p:cNvPr id="489" name="Google Shape;489;p54"/>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490" name="Google Shape;490;p54"/>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491" name="Google Shape;491;p54"/>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492" name="Google Shape;492;p54"/>
              <p:cNvCxnSpPr>
                <a:stCxn id="485" idx="2"/>
                <a:endCxn id="489"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493" name="Google Shape;493;p54"/>
            <p:cNvCxnSpPr>
              <a:stCxn id="486" idx="2"/>
              <a:endCxn id="491"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494" name="Google Shape;494;p54"/>
            <p:cNvCxnSpPr>
              <a:stCxn id="487" idx="2"/>
              <a:endCxn id="490"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495" name="Google Shape;495;p54"/>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cxnSp>
        <p:nvCxnSpPr>
          <p:cNvPr id="496" name="Google Shape;496;p54"/>
          <p:cNvCxnSpPr>
            <a:stCxn id="486" idx="2"/>
            <a:endCxn id="489" idx="0"/>
          </p:cNvCxnSpPr>
          <p:nvPr/>
        </p:nvCxnSpPr>
        <p:spPr>
          <a:xfrm flipH="1">
            <a:off x="5071650"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497" name="Google Shape;497;p54"/>
          <p:cNvCxnSpPr>
            <a:stCxn id="486" idx="2"/>
            <a:endCxn id="490" idx="0"/>
          </p:cNvCxnSpPr>
          <p:nvPr/>
        </p:nvCxnSpPr>
        <p:spPr>
          <a:xfrm>
            <a:off x="6144150"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498" name="Google Shape;498;p54"/>
          <p:cNvCxnSpPr>
            <a:stCxn id="485" idx="2"/>
            <a:endCxn id="490" idx="0"/>
          </p:cNvCxnSpPr>
          <p:nvPr/>
        </p:nvCxnSpPr>
        <p:spPr>
          <a:xfrm>
            <a:off x="5071625"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499" name="Google Shape;499;p54"/>
          <p:cNvCxnSpPr>
            <a:stCxn id="485" idx="2"/>
            <a:endCxn id="491" idx="0"/>
          </p:cNvCxnSpPr>
          <p:nvPr/>
        </p:nvCxnSpPr>
        <p:spPr>
          <a:xfrm>
            <a:off x="507162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500" name="Google Shape;500;p54"/>
          <p:cNvCxnSpPr>
            <a:stCxn id="487" idx="2"/>
            <a:endCxn id="489" idx="0"/>
          </p:cNvCxnSpPr>
          <p:nvPr/>
        </p:nvCxnSpPr>
        <p:spPr>
          <a:xfrm flipH="1">
            <a:off x="507167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501" name="Google Shape;501;p54"/>
          <p:cNvCxnSpPr>
            <a:stCxn id="487" idx="2"/>
            <a:endCxn id="491" idx="0"/>
          </p:cNvCxnSpPr>
          <p:nvPr/>
        </p:nvCxnSpPr>
        <p:spPr>
          <a:xfrm>
            <a:off x="7216675"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502" name="Google Shape;502;p54"/>
          <p:cNvCxnSpPr>
            <a:stCxn id="495" idx="2"/>
            <a:endCxn id="491" idx="0"/>
          </p:cNvCxnSpPr>
          <p:nvPr/>
        </p:nvCxnSpPr>
        <p:spPr>
          <a:xfrm flipH="1">
            <a:off x="7216600" y="1472213"/>
            <a:ext cx="1095900" cy="1449600"/>
          </a:xfrm>
          <a:prstGeom prst="straightConnector1">
            <a:avLst/>
          </a:prstGeom>
          <a:noFill/>
          <a:ln cap="flat" cmpd="sng" w="19050">
            <a:solidFill>
              <a:srgbClr val="B6D7A8"/>
            </a:solidFill>
            <a:prstDash val="dash"/>
            <a:round/>
            <a:headEnd len="med" w="med" type="none"/>
            <a:tailEnd len="med" w="med" type="triangle"/>
          </a:ln>
        </p:spPr>
      </p:cxnSp>
      <p:cxnSp>
        <p:nvCxnSpPr>
          <p:cNvPr id="503" name="Google Shape;503;p54"/>
          <p:cNvCxnSpPr>
            <a:stCxn id="495" idx="2"/>
            <a:endCxn id="490" idx="0"/>
          </p:cNvCxnSpPr>
          <p:nvPr/>
        </p:nvCxnSpPr>
        <p:spPr>
          <a:xfrm flipH="1">
            <a:off x="6144100" y="1472213"/>
            <a:ext cx="2168400" cy="1449600"/>
          </a:xfrm>
          <a:prstGeom prst="straightConnector1">
            <a:avLst/>
          </a:prstGeom>
          <a:noFill/>
          <a:ln cap="flat" cmpd="sng" w="19050">
            <a:solidFill>
              <a:srgbClr val="B6D7A8"/>
            </a:solidFill>
            <a:prstDash val="dash"/>
            <a:round/>
            <a:headEnd len="med" w="med" type="none"/>
            <a:tailEnd len="med" w="med" type="triangle"/>
          </a:ln>
        </p:spPr>
      </p:cxnSp>
      <p:cxnSp>
        <p:nvCxnSpPr>
          <p:cNvPr id="504" name="Google Shape;504;p54"/>
          <p:cNvCxnSpPr>
            <a:stCxn id="495" idx="2"/>
            <a:endCxn id="489" idx="0"/>
          </p:cNvCxnSpPr>
          <p:nvPr/>
        </p:nvCxnSpPr>
        <p:spPr>
          <a:xfrm flipH="1">
            <a:off x="5071600" y="1472213"/>
            <a:ext cx="3240900" cy="1449600"/>
          </a:xfrm>
          <a:prstGeom prst="straightConnector1">
            <a:avLst/>
          </a:prstGeom>
          <a:noFill/>
          <a:ln cap="flat" cmpd="sng" w="19050">
            <a:solidFill>
              <a:srgbClr val="B6D7A8"/>
            </a:solidFill>
            <a:prstDash val="dash"/>
            <a:round/>
            <a:headEnd len="med" w="med" type="none"/>
            <a:tailEnd len="med" w="med" type="triangle"/>
          </a:ln>
        </p:spPr>
      </p:cxnSp>
      <p:pic>
        <p:nvPicPr>
          <p:cNvPr descr="model1_pfe.png" id="505" name="Google Shape;505;p54"/>
          <p:cNvPicPr preferRelativeResize="0"/>
          <p:nvPr/>
        </p:nvPicPr>
        <p:blipFill rotWithShape="1">
          <a:blip r:embed="rId3">
            <a:alphaModFix/>
          </a:blip>
          <a:srcRect b="15129" l="2931" r="0" t="8265"/>
          <a:stretch/>
        </p:blipFill>
        <p:spPr>
          <a:xfrm>
            <a:off x="4563825" y="3842225"/>
            <a:ext cx="4351575" cy="97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 Inference</a:t>
            </a:r>
            <a:endParaRPr/>
          </a:p>
        </p:txBody>
      </p:sp>
      <p:sp>
        <p:nvSpPr>
          <p:cNvPr id="511" name="Google Shape;511;p5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marR="0" rtl="0" algn="l">
              <a:lnSpc>
                <a:spcPct val="115000"/>
              </a:lnSpc>
              <a:spcBef>
                <a:spcPts val="1600"/>
              </a:spcBef>
              <a:spcAft>
                <a:spcPts val="0"/>
              </a:spcAft>
              <a:buClr>
                <a:srgbClr val="000000"/>
              </a:buClr>
              <a:buSzPts val="1400"/>
              <a:buChar char="-"/>
            </a:pPr>
            <a:r>
              <a:rPr lang="en">
                <a:solidFill>
                  <a:srgbClr val="000000"/>
                </a:solidFill>
              </a:rPr>
              <a:t>Closed-form expression for P(f | e)</a:t>
            </a:r>
            <a:endParaRPr>
              <a:solidFill>
                <a:srgbClr val="000000"/>
              </a:solidFill>
            </a:endParaRPr>
          </a:p>
          <a:p>
            <a:pPr indent="-304800" lvl="1" marL="914400" marR="0" rtl="0" algn="l">
              <a:lnSpc>
                <a:spcPct val="115000"/>
              </a:lnSpc>
              <a:spcBef>
                <a:spcPts val="0"/>
              </a:spcBef>
              <a:spcAft>
                <a:spcPts val="0"/>
              </a:spcAft>
              <a:buClr>
                <a:srgbClr val="000000"/>
              </a:buClr>
              <a:buSzPts val="1200"/>
              <a:buChar char="-"/>
            </a:pPr>
            <a:r>
              <a:rPr lang="en">
                <a:solidFill>
                  <a:srgbClr val="000000"/>
                </a:solidFill>
              </a:rPr>
              <a:t>As long as </a:t>
            </a:r>
            <a:r>
              <a:rPr b="1" lang="en"/>
              <a:t>t(f | e)  known</a:t>
            </a:r>
            <a:endParaRPr b="1"/>
          </a:p>
          <a:p>
            <a:pPr indent="-317500" lvl="0" marL="457200" marR="0" rtl="0" algn="l">
              <a:lnSpc>
                <a:spcPct val="115000"/>
              </a:lnSpc>
              <a:spcBef>
                <a:spcPts val="0"/>
              </a:spcBef>
              <a:spcAft>
                <a:spcPts val="0"/>
              </a:spcAft>
              <a:buSzPts val="1400"/>
              <a:buChar char="-"/>
            </a:pPr>
            <a:r>
              <a:rPr lang="en"/>
              <a:t>Alignments are implicit (summed out)</a:t>
            </a:r>
            <a:endParaRPr/>
          </a:p>
          <a:p>
            <a:pPr indent="0" lvl="0" marL="0" rtl="0" algn="l">
              <a:spcBef>
                <a:spcPts val="1000"/>
              </a:spcBef>
              <a:spcAft>
                <a:spcPts val="0"/>
              </a:spcAft>
              <a:buNone/>
            </a:pPr>
            <a:r>
              <a:rPr lang="en"/>
              <a:t>Use Bayes’ rule to compute P(e | f)</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Decode using beam search over P(f | e) P(e)</a:t>
            </a:r>
            <a:endParaRPr b="1"/>
          </a:p>
        </p:txBody>
      </p:sp>
      <p:grpSp>
        <p:nvGrpSpPr>
          <p:cNvPr id="512" name="Google Shape;512;p55"/>
          <p:cNvGrpSpPr/>
          <p:nvPr/>
        </p:nvGrpSpPr>
        <p:grpSpPr>
          <a:xfrm>
            <a:off x="4643825" y="1076513"/>
            <a:ext cx="4096475" cy="2241125"/>
            <a:chOff x="4643825" y="1610188"/>
            <a:chExt cx="4096475" cy="2241125"/>
          </a:xfrm>
        </p:grpSpPr>
        <p:grpSp>
          <p:nvGrpSpPr>
            <p:cNvPr id="513" name="Google Shape;513;p55"/>
            <p:cNvGrpSpPr/>
            <p:nvPr/>
          </p:nvGrpSpPr>
          <p:grpSpPr>
            <a:xfrm>
              <a:off x="4643825" y="1610188"/>
              <a:ext cx="3000650" cy="2241125"/>
              <a:chOff x="5115900" y="1481425"/>
              <a:chExt cx="3000650" cy="2241125"/>
            </a:xfrm>
          </p:grpSpPr>
          <p:grpSp>
            <p:nvGrpSpPr>
              <p:cNvPr id="514" name="Google Shape;514;p55"/>
              <p:cNvGrpSpPr/>
              <p:nvPr/>
            </p:nvGrpSpPr>
            <p:grpSpPr>
              <a:xfrm>
                <a:off x="5115900" y="1481425"/>
                <a:ext cx="3000650" cy="395700"/>
                <a:chOff x="5115900" y="1481425"/>
                <a:chExt cx="3000650" cy="395700"/>
              </a:xfrm>
            </p:grpSpPr>
            <p:sp>
              <p:nvSpPr>
                <p:cNvPr id="515" name="Google Shape;515;p55"/>
                <p:cNvSpPr/>
                <p:nvPr/>
              </p:nvSpPr>
              <p:spPr>
                <a:xfrm>
                  <a:off x="5115900"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6" name="Google Shape;516;p55"/>
                <p:cNvSpPr/>
                <p:nvPr/>
              </p:nvSpPr>
              <p:spPr>
                <a:xfrm>
                  <a:off x="6188425"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517" name="Google Shape;517;p55"/>
                <p:cNvSpPr/>
                <p:nvPr/>
              </p:nvSpPr>
              <p:spPr>
                <a:xfrm>
                  <a:off x="7260950"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grpSp>
            <p:nvGrpSpPr>
              <p:cNvPr id="518" name="Google Shape;518;p55"/>
              <p:cNvGrpSpPr/>
              <p:nvPr/>
            </p:nvGrpSpPr>
            <p:grpSpPr>
              <a:xfrm>
                <a:off x="5115900" y="3326850"/>
                <a:ext cx="3000650" cy="395700"/>
                <a:chOff x="5115900" y="3326850"/>
                <a:chExt cx="3000650" cy="395700"/>
              </a:xfrm>
            </p:grpSpPr>
            <p:sp>
              <p:nvSpPr>
                <p:cNvPr id="519" name="Google Shape;519;p55"/>
                <p:cNvSpPr/>
                <p:nvPr/>
              </p:nvSpPr>
              <p:spPr>
                <a:xfrm>
                  <a:off x="5115900"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520" name="Google Shape;520;p55"/>
                <p:cNvSpPr/>
                <p:nvPr/>
              </p:nvSpPr>
              <p:spPr>
                <a:xfrm>
                  <a:off x="6188425"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521" name="Google Shape;521;p55"/>
                <p:cNvSpPr/>
                <p:nvPr/>
              </p:nvSpPr>
              <p:spPr>
                <a:xfrm>
                  <a:off x="7260950"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522" name="Google Shape;522;p55"/>
              <p:cNvCxnSpPr>
                <a:stCxn id="515" idx="2"/>
                <a:endCxn id="519" idx="0"/>
              </p:cNvCxnSpPr>
              <p:nvPr/>
            </p:nvCxnSpPr>
            <p:spPr>
              <a:xfrm>
                <a:off x="5543700" y="1877125"/>
                <a:ext cx="0" cy="1449600"/>
              </a:xfrm>
              <a:prstGeom prst="straightConnector1">
                <a:avLst/>
              </a:prstGeom>
              <a:noFill/>
              <a:ln cap="flat" cmpd="sng" w="19050">
                <a:solidFill>
                  <a:srgbClr val="B6D7A8"/>
                </a:solidFill>
                <a:prstDash val="dash"/>
                <a:round/>
                <a:headEnd len="med" w="med" type="none"/>
                <a:tailEnd len="med" w="med" type="triangle"/>
              </a:ln>
            </p:spPr>
          </p:cxnSp>
        </p:grpSp>
        <p:cxnSp>
          <p:nvCxnSpPr>
            <p:cNvPr id="523" name="Google Shape;523;p55"/>
            <p:cNvCxnSpPr>
              <a:stCxn id="516" idx="2"/>
              <a:endCxn id="521" idx="0"/>
            </p:cNvCxnSpPr>
            <p:nvPr/>
          </p:nvCxnSpPr>
          <p:spPr>
            <a:xfrm>
              <a:off x="6144150" y="2005888"/>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524" name="Google Shape;524;p55"/>
            <p:cNvCxnSpPr>
              <a:stCxn id="517" idx="2"/>
              <a:endCxn id="520" idx="0"/>
            </p:cNvCxnSpPr>
            <p:nvPr/>
          </p:nvCxnSpPr>
          <p:spPr>
            <a:xfrm flipH="1">
              <a:off x="6144175" y="2005888"/>
              <a:ext cx="1072500" cy="1449600"/>
            </a:xfrm>
            <a:prstGeom prst="straightConnector1">
              <a:avLst/>
            </a:prstGeom>
            <a:noFill/>
            <a:ln cap="flat" cmpd="sng" w="19050">
              <a:solidFill>
                <a:srgbClr val="B6D7A8"/>
              </a:solidFill>
              <a:prstDash val="dash"/>
              <a:round/>
              <a:headEnd len="med" w="med" type="none"/>
              <a:tailEnd len="med" w="med" type="triangle"/>
            </a:ln>
          </p:spPr>
        </p:cxnSp>
        <p:sp>
          <p:nvSpPr>
            <p:cNvPr id="525" name="Google Shape;525;p55"/>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cxnSp>
        <p:nvCxnSpPr>
          <p:cNvPr id="526" name="Google Shape;526;p55"/>
          <p:cNvCxnSpPr>
            <a:stCxn id="516" idx="2"/>
            <a:endCxn id="519" idx="0"/>
          </p:cNvCxnSpPr>
          <p:nvPr/>
        </p:nvCxnSpPr>
        <p:spPr>
          <a:xfrm flipH="1">
            <a:off x="5071650"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527" name="Google Shape;527;p55"/>
          <p:cNvCxnSpPr>
            <a:stCxn id="516" idx="2"/>
            <a:endCxn id="520" idx="0"/>
          </p:cNvCxnSpPr>
          <p:nvPr/>
        </p:nvCxnSpPr>
        <p:spPr>
          <a:xfrm>
            <a:off x="6144150"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528" name="Google Shape;528;p55"/>
          <p:cNvCxnSpPr>
            <a:stCxn id="515" idx="2"/>
            <a:endCxn id="520" idx="0"/>
          </p:cNvCxnSpPr>
          <p:nvPr/>
        </p:nvCxnSpPr>
        <p:spPr>
          <a:xfrm>
            <a:off x="5071625"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529" name="Google Shape;529;p55"/>
          <p:cNvCxnSpPr>
            <a:stCxn id="515" idx="2"/>
            <a:endCxn id="521" idx="0"/>
          </p:cNvCxnSpPr>
          <p:nvPr/>
        </p:nvCxnSpPr>
        <p:spPr>
          <a:xfrm>
            <a:off x="507162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530" name="Google Shape;530;p55"/>
          <p:cNvCxnSpPr>
            <a:stCxn id="517" idx="2"/>
            <a:endCxn id="519" idx="0"/>
          </p:cNvCxnSpPr>
          <p:nvPr/>
        </p:nvCxnSpPr>
        <p:spPr>
          <a:xfrm flipH="1">
            <a:off x="507167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531" name="Google Shape;531;p55"/>
          <p:cNvCxnSpPr>
            <a:stCxn id="517" idx="2"/>
            <a:endCxn id="521" idx="0"/>
          </p:cNvCxnSpPr>
          <p:nvPr/>
        </p:nvCxnSpPr>
        <p:spPr>
          <a:xfrm>
            <a:off x="7216675"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532" name="Google Shape;532;p55"/>
          <p:cNvCxnSpPr>
            <a:stCxn id="525" idx="2"/>
            <a:endCxn id="521" idx="0"/>
          </p:cNvCxnSpPr>
          <p:nvPr/>
        </p:nvCxnSpPr>
        <p:spPr>
          <a:xfrm flipH="1">
            <a:off x="7216600" y="1472213"/>
            <a:ext cx="1095900" cy="1449600"/>
          </a:xfrm>
          <a:prstGeom prst="straightConnector1">
            <a:avLst/>
          </a:prstGeom>
          <a:noFill/>
          <a:ln cap="flat" cmpd="sng" w="19050">
            <a:solidFill>
              <a:srgbClr val="B6D7A8"/>
            </a:solidFill>
            <a:prstDash val="dash"/>
            <a:round/>
            <a:headEnd len="med" w="med" type="none"/>
            <a:tailEnd len="med" w="med" type="triangle"/>
          </a:ln>
        </p:spPr>
      </p:cxnSp>
      <p:cxnSp>
        <p:nvCxnSpPr>
          <p:cNvPr id="533" name="Google Shape;533;p55"/>
          <p:cNvCxnSpPr>
            <a:stCxn id="525" idx="2"/>
            <a:endCxn id="520" idx="0"/>
          </p:cNvCxnSpPr>
          <p:nvPr/>
        </p:nvCxnSpPr>
        <p:spPr>
          <a:xfrm flipH="1">
            <a:off x="6144100" y="1472213"/>
            <a:ext cx="2168400" cy="1449600"/>
          </a:xfrm>
          <a:prstGeom prst="straightConnector1">
            <a:avLst/>
          </a:prstGeom>
          <a:noFill/>
          <a:ln cap="flat" cmpd="sng" w="19050">
            <a:solidFill>
              <a:srgbClr val="B6D7A8"/>
            </a:solidFill>
            <a:prstDash val="dash"/>
            <a:round/>
            <a:headEnd len="med" w="med" type="none"/>
            <a:tailEnd len="med" w="med" type="triangle"/>
          </a:ln>
        </p:spPr>
      </p:cxnSp>
      <p:cxnSp>
        <p:nvCxnSpPr>
          <p:cNvPr id="534" name="Google Shape;534;p55"/>
          <p:cNvCxnSpPr>
            <a:stCxn id="525" idx="2"/>
            <a:endCxn id="519" idx="0"/>
          </p:cNvCxnSpPr>
          <p:nvPr/>
        </p:nvCxnSpPr>
        <p:spPr>
          <a:xfrm flipH="1">
            <a:off x="5071600" y="1472213"/>
            <a:ext cx="3240900" cy="1449600"/>
          </a:xfrm>
          <a:prstGeom prst="straightConnector1">
            <a:avLst/>
          </a:prstGeom>
          <a:noFill/>
          <a:ln cap="flat" cmpd="sng" w="19050">
            <a:solidFill>
              <a:srgbClr val="B6D7A8"/>
            </a:solidFill>
            <a:prstDash val="dash"/>
            <a:round/>
            <a:headEnd len="med" w="med" type="none"/>
            <a:tailEnd len="med" w="med" type="triangle"/>
          </a:ln>
        </p:spPr>
      </p:cxnSp>
      <p:pic>
        <p:nvPicPr>
          <p:cNvPr descr="yqwbQLSAXXg.png" id="535" name="Google Shape;535;p55"/>
          <p:cNvPicPr preferRelativeResize="0"/>
          <p:nvPr/>
        </p:nvPicPr>
        <p:blipFill>
          <a:blip r:embed="rId3">
            <a:alphaModFix/>
          </a:blip>
          <a:stretch>
            <a:fillRect/>
          </a:stretch>
        </p:blipFill>
        <p:spPr>
          <a:xfrm>
            <a:off x="311700" y="3485436"/>
            <a:ext cx="3999900" cy="690863"/>
          </a:xfrm>
          <a:prstGeom prst="rect">
            <a:avLst/>
          </a:prstGeom>
          <a:noFill/>
          <a:ln>
            <a:noFill/>
          </a:ln>
        </p:spPr>
      </p:pic>
      <p:pic>
        <p:nvPicPr>
          <p:cNvPr descr="model1_pfe.png" id="536" name="Google Shape;536;p55"/>
          <p:cNvPicPr preferRelativeResize="0"/>
          <p:nvPr/>
        </p:nvPicPr>
        <p:blipFill rotWithShape="1">
          <a:blip r:embed="rId4">
            <a:alphaModFix/>
          </a:blip>
          <a:srcRect b="15129" l="2931" r="0" t="8265"/>
          <a:stretch/>
        </p:blipFill>
        <p:spPr>
          <a:xfrm>
            <a:off x="4563825" y="3842225"/>
            <a:ext cx="4351575" cy="979225"/>
          </a:xfrm>
          <a:prstGeom prst="rect">
            <a:avLst/>
          </a:prstGeom>
          <a:noFill/>
          <a:ln>
            <a:noFill/>
          </a:ln>
        </p:spPr>
      </p:pic>
      <p:cxnSp>
        <p:nvCxnSpPr>
          <p:cNvPr id="537" name="Google Shape;537;p55"/>
          <p:cNvCxnSpPr>
            <a:stCxn id="515" idx="3"/>
            <a:endCxn id="516" idx="1"/>
          </p:cNvCxnSpPr>
          <p:nvPr/>
        </p:nvCxnSpPr>
        <p:spPr>
          <a:xfrm>
            <a:off x="5499425" y="1274363"/>
            <a:ext cx="216900" cy="0"/>
          </a:xfrm>
          <a:prstGeom prst="straightConnector1">
            <a:avLst/>
          </a:prstGeom>
          <a:noFill/>
          <a:ln cap="flat" cmpd="sng" w="19050">
            <a:solidFill>
              <a:schemeClr val="dk2"/>
            </a:solidFill>
            <a:prstDash val="solid"/>
            <a:round/>
            <a:headEnd len="med" w="med" type="none"/>
            <a:tailEnd len="med" w="med" type="triangle"/>
          </a:ln>
        </p:spPr>
      </p:cxnSp>
      <p:cxnSp>
        <p:nvCxnSpPr>
          <p:cNvPr id="538" name="Google Shape;538;p55"/>
          <p:cNvCxnSpPr>
            <a:stCxn id="516" idx="3"/>
            <a:endCxn id="517" idx="1"/>
          </p:cNvCxnSpPr>
          <p:nvPr/>
        </p:nvCxnSpPr>
        <p:spPr>
          <a:xfrm>
            <a:off x="6571950" y="1274363"/>
            <a:ext cx="216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Model 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Alignment Models: Training</a:t>
            </a:r>
            <a:endParaRPr/>
          </a:p>
        </p:txBody>
      </p:sp>
      <p:sp>
        <p:nvSpPr>
          <p:cNvPr id="549" name="Google Shape;549;p5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process </a:t>
            </a:r>
            <a:r>
              <a:rPr b="1" lang="en"/>
              <a:t>e → f </a:t>
            </a:r>
            <a:r>
              <a:rPr lang="en"/>
              <a:t> with P(f | e)</a:t>
            </a:r>
            <a:endParaRPr b="1"/>
          </a:p>
          <a:p>
            <a:pPr indent="0" lvl="0" marL="0" rtl="0" algn="l">
              <a:spcBef>
                <a:spcPts val="1600"/>
              </a:spcBef>
              <a:spcAft>
                <a:spcPts val="0"/>
              </a:spcAft>
              <a:buNone/>
            </a:pPr>
            <a:r>
              <a:rPr lang="en">
                <a:solidFill>
                  <a:srgbClr val="999999"/>
                </a:solidFill>
              </a:rPr>
              <a:t>Latent variable model for P(f | e)</a:t>
            </a:r>
            <a:endParaRPr>
              <a:solidFill>
                <a:srgbClr val="999999"/>
              </a:solidFill>
            </a:endParaRPr>
          </a:p>
          <a:p>
            <a:pPr indent="-317500" lvl="0" marL="457200" rtl="0" algn="l">
              <a:spcBef>
                <a:spcPts val="1600"/>
              </a:spcBef>
              <a:spcAft>
                <a:spcPts val="0"/>
              </a:spcAft>
              <a:buClr>
                <a:srgbClr val="999999"/>
              </a:buClr>
              <a:buSzPts val="1400"/>
              <a:buChar char="-"/>
            </a:pPr>
            <a:r>
              <a:rPr lang="en">
                <a:solidFill>
                  <a:srgbClr val="999999"/>
                </a:solidFill>
              </a:rPr>
              <a:t>P(f | e) = P(f | a, e) P(a | e)</a:t>
            </a:r>
            <a:endParaRPr>
              <a:solidFill>
                <a:srgbClr val="999999"/>
              </a:solidFill>
            </a:endParaRPr>
          </a:p>
          <a:p>
            <a:pPr indent="-317500" lvl="0" marL="457200" rtl="0" algn="l">
              <a:spcBef>
                <a:spcPts val="0"/>
              </a:spcBef>
              <a:spcAft>
                <a:spcPts val="0"/>
              </a:spcAft>
              <a:buClr>
                <a:srgbClr val="000000"/>
              </a:buClr>
              <a:buSzPts val="1400"/>
              <a:buChar char="-"/>
            </a:pPr>
            <a:r>
              <a:rPr lang="en">
                <a:solidFill>
                  <a:srgbClr val="000000"/>
                </a:solidFill>
              </a:rPr>
              <a:t>Hidden variable: alignment </a:t>
            </a:r>
            <a:r>
              <a:rPr b="1" lang="en">
                <a:solidFill>
                  <a:srgbClr val="000000"/>
                </a:solidFill>
              </a:rPr>
              <a:t>a</a:t>
            </a:r>
            <a:r>
              <a:rPr b="1" baseline="-25000" lang="en">
                <a:solidFill>
                  <a:srgbClr val="000000"/>
                </a:solidFill>
              </a:rPr>
              <a:t>i</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Parameters:  </a:t>
            </a:r>
            <a:r>
              <a:rPr b="1" lang="en">
                <a:solidFill>
                  <a:srgbClr val="000000"/>
                </a:solidFill>
              </a:rPr>
              <a:t>t(f | e</a:t>
            </a:r>
            <a:r>
              <a:rPr b="1" baseline="-25000" lang="en">
                <a:solidFill>
                  <a:srgbClr val="000000"/>
                </a:solidFill>
              </a:rPr>
              <a:t>ai</a:t>
            </a:r>
            <a:r>
              <a:rPr b="1" lang="en">
                <a:solidFill>
                  <a:srgbClr val="000000"/>
                </a:solidFill>
              </a:rPr>
              <a:t>)</a:t>
            </a:r>
            <a:endParaRPr b="1">
              <a:solidFill>
                <a:srgbClr val="000000"/>
              </a:solidFill>
            </a:endParaRPr>
          </a:p>
          <a:p>
            <a:pPr indent="0" lvl="0" marL="0" rtl="0" algn="l">
              <a:spcBef>
                <a:spcPts val="1600"/>
              </a:spcBef>
              <a:spcAft>
                <a:spcPts val="0"/>
              </a:spcAft>
              <a:buNone/>
            </a:pPr>
            <a:r>
              <a:rPr lang="en"/>
              <a:t>Observe </a:t>
            </a:r>
            <a:r>
              <a:rPr b="1" lang="en"/>
              <a:t>(f, e)</a:t>
            </a:r>
            <a:r>
              <a:rPr lang="en"/>
              <a:t>. Need to infer parameters!</a:t>
            </a:r>
            <a:endParaRPr/>
          </a:p>
          <a:p>
            <a:pPr indent="0" lvl="0" marL="0" rtl="0" algn="l">
              <a:spcBef>
                <a:spcPts val="1600"/>
              </a:spcBef>
              <a:spcAft>
                <a:spcPts val="0"/>
              </a:spcAft>
              <a:buNone/>
            </a:pPr>
            <a:r>
              <a:rPr lang="en"/>
              <a:t>But, </a:t>
            </a:r>
            <a:r>
              <a:rPr b="1" lang="en"/>
              <a:t>a</a:t>
            </a:r>
            <a:r>
              <a:rPr b="1" baseline="-25000" lang="en"/>
              <a:t>i</a:t>
            </a:r>
            <a:r>
              <a:rPr lang="en"/>
              <a:t> unobserved: use EM</a:t>
            </a:r>
            <a:endParaRPr/>
          </a:p>
          <a:p>
            <a:pPr indent="-317500" lvl="0" marL="457200" rtl="0" algn="l">
              <a:spcBef>
                <a:spcPts val="1600"/>
              </a:spcBef>
              <a:spcAft>
                <a:spcPts val="0"/>
              </a:spcAft>
              <a:buSzPts val="1400"/>
              <a:buChar char="-"/>
            </a:pPr>
            <a:r>
              <a:rPr lang="en"/>
              <a:t>E-step: infer p(a</a:t>
            </a:r>
            <a:r>
              <a:rPr baseline="-25000" lang="en"/>
              <a:t>i</a:t>
            </a:r>
            <a:r>
              <a:rPr lang="en"/>
              <a:t> | f, e)</a:t>
            </a:r>
            <a:endParaRPr/>
          </a:p>
          <a:p>
            <a:pPr indent="-317500" lvl="0" marL="457200" rtl="0" algn="l">
              <a:spcBef>
                <a:spcPts val="0"/>
              </a:spcBef>
              <a:spcAft>
                <a:spcPts val="0"/>
              </a:spcAft>
              <a:buSzPts val="1400"/>
              <a:buChar char="-"/>
            </a:pPr>
            <a:r>
              <a:rPr lang="en"/>
              <a:t>M-step: estimate </a:t>
            </a:r>
            <a:r>
              <a:rPr b="1" lang="en"/>
              <a:t>t(f | e</a:t>
            </a:r>
            <a:r>
              <a:rPr b="1" baseline="-25000" lang="en"/>
              <a:t>ai</a:t>
            </a:r>
            <a:r>
              <a:rPr b="1" lang="en"/>
              <a:t>)</a:t>
            </a:r>
            <a:endParaRPr/>
          </a:p>
        </p:txBody>
      </p:sp>
      <p:grpSp>
        <p:nvGrpSpPr>
          <p:cNvPr id="550" name="Google Shape;550;p57"/>
          <p:cNvGrpSpPr/>
          <p:nvPr/>
        </p:nvGrpSpPr>
        <p:grpSpPr>
          <a:xfrm>
            <a:off x="5368175" y="1533375"/>
            <a:ext cx="1014900" cy="2572050"/>
            <a:chOff x="5039475" y="1285725"/>
            <a:chExt cx="1014900" cy="2572050"/>
          </a:xfrm>
        </p:grpSpPr>
        <p:sp>
          <p:nvSpPr>
            <p:cNvPr id="551" name="Google Shape;551;p57"/>
            <p:cNvSpPr/>
            <p:nvPr/>
          </p:nvSpPr>
          <p:spPr>
            <a:xfrm>
              <a:off x="5039475" y="3341175"/>
              <a:ext cx="1014900" cy="516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 | a, e)</a:t>
              </a:r>
              <a:endParaRPr/>
            </a:p>
          </p:txBody>
        </p:sp>
        <p:sp>
          <p:nvSpPr>
            <p:cNvPr id="552" name="Google Shape;552;p57"/>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e)</a:t>
              </a:r>
              <a:endParaRPr/>
            </a:p>
          </p:txBody>
        </p:sp>
        <p:sp>
          <p:nvSpPr>
            <p:cNvPr id="553" name="Google Shape;553;p57"/>
            <p:cNvSpPr/>
            <p:nvPr/>
          </p:nvSpPr>
          <p:spPr>
            <a:xfrm>
              <a:off x="5039475" y="1285725"/>
              <a:ext cx="1014900" cy="516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a:t>
              </a:r>
              <a:endParaRPr/>
            </a:p>
          </p:txBody>
        </p:sp>
        <p:cxnSp>
          <p:nvCxnSpPr>
            <p:cNvPr id="554" name="Google Shape;554;p57"/>
            <p:cNvCxnSpPr>
              <a:stCxn id="553" idx="2"/>
              <a:endCxn id="552"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555" name="Google Shape;555;p57"/>
            <p:cNvCxnSpPr>
              <a:stCxn id="552" idx="2"/>
              <a:endCxn id="551"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grpSp>
        <p:nvGrpSpPr>
          <p:cNvPr id="556" name="Google Shape;556;p57"/>
          <p:cNvGrpSpPr/>
          <p:nvPr/>
        </p:nvGrpSpPr>
        <p:grpSpPr>
          <a:xfrm>
            <a:off x="6847325" y="1533375"/>
            <a:ext cx="1014900" cy="2572050"/>
            <a:chOff x="5039475" y="1285725"/>
            <a:chExt cx="1014900" cy="2572050"/>
          </a:xfrm>
        </p:grpSpPr>
        <p:sp>
          <p:nvSpPr>
            <p:cNvPr id="557" name="Google Shape;557;p57"/>
            <p:cNvSpPr/>
            <p:nvPr/>
          </p:nvSpPr>
          <p:spPr>
            <a:xfrm>
              <a:off x="5039475" y="3341175"/>
              <a:ext cx="1014900" cy="516600"/>
            </a:xfrm>
            <a:prstGeom prst="roundRect">
              <a:avLst>
                <a:gd fmla="val 16667"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58" name="Google Shape;558;p57"/>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f, e)</a:t>
              </a:r>
              <a:endParaRPr/>
            </a:p>
          </p:txBody>
        </p:sp>
        <p:sp>
          <p:nvSpPr>
            <p:cNvPr id="559" name="Google Shape;559;p57"/>
            <p:cNvSpPr/>
            <p:nvPr/>
          </p:nvSpPr>
          <p:spPr>
            <a:xfrm>
              <a:off x="5039475" y="1285725"/>
              <a:ext cx="1014900" cy="516600"/>
            </a:xfrm>
            <a:prstGeom prst="roundRect">
              <a:avLst>
                <a:gd fmla="val 16667"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cxnSp>
          <p:nvCxnSpPr>
            <p:cNvPr id="560" name="Google Shape;560;p57"/>
            <p:cNvCxnSpPr>
              <a:stCxn id="559" idx="2"/>
              <a:endCxn id="558"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561" name="Google Shape;561;p57"/>
            <p:cNvCxnSpPr>
              <a:stCxn id="558" idx="2"/>
              <a:endCxn id="557"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562" name="Google Shape;562;p57"/>
          <p:cNvSpPr txBox="1"/>
          <p:nvPr/>
        </p:nvSpPr>
        <p:spPr>
          <a:xfrm>
            <a:off x="526377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Generation</a:t>
            </a:r>
            <a:endParaRPr>
              <a:solidFill>
                <a:srgbClr val="999999"/>
              </a:solidFill>
            </a:endParaRPr>
          </a:p>
          <a:p>
            <a:pPr indent="0" lvl="0" marL="0" rtl="0" algn="ctr">
              <a:spcBef>
                <a:spcPts val="0"/>
              </a:spcBef>
              <a:spcAft>
                <a:spcPts val="0"/>
              </a:spcAft>
              <a:buNone/>
            </a:pPr>
            <a:r>
              <a:rPr lang="en">
                <a:solidFill>
                  <a:srgbClr val="999999"/>
                </a:solidFill>
              </a:rPr>
              <a:t>(never used)</a:t>
            </a:r>
            <a:endParaRPr>
              <a:solidFill>
                <a:srgbClr val="999999"/>
              </a:solidFill>
            </a:endParaRPr>
          </a:p>
        </p:txBody>
      </p:sp>
      <p:sp>
        <p:nvSpPr>
          <p:cNvPr id="563" name="Google Shape;563;p57"/>
          <p:cNvSpPr txBox="1"/>
          <p:nvPr/>
        </p:nvSpPr>
        <p:spPr>
          <a:xfrm>
            <a:off x="674292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Training</a:t>
            </a:r>
            <a:endParaRPr/>
          </a:p>
        </p:txBody>
      </p:sp>
      <p:sp>
        <p:nvSpPr>
          <p:cNvPr id="564" name="Google Shape;564;p57"/>
          <p:cNvSpPr txBox="1"/>
          <p:nvPr/>
        </p:nvSpPr>
        <p:spPr>
          <a:xfrm>
            <a:off x="7353400" y="20794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565" name="Google Shape;565;p57"/>
          <p:cNvSpPr txBox="1"/>
          <p:nvPr/>
        </p:nvSpPr>
        <p:spPr>
          <a:xfrm>
            <a:off x="7353400" y="309245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 Training</a:t>
            </a:r>
            <a:endParaRPr/>
          </a:p>
        </p:txBody>
      </p:sp>
      <p:sp>
        <p:nvSpPr>
          <p:cNvPr id="571" name="Google Shape;571;p58"/>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Observe </a:t>
            </a:r>
            <a:r>
              <a:rPr b="1" lang="en"/>
              <a:t>(f, e)</a:t>
            </a:r>
            <a:r>
              <a:rPr lang="en"/>
              <a:t>. Need to infer parameters!</a:t>
            </a:r>
            <a:endParaRPr/>
          </a:p>
          <a:p>
            <a:pPr indent="0" lvl="0" marL="0" rtl="0" algn="l">
              <a:spcBef>
                <a:spcPts val="1600"/>
              </a:spcBef>
              <a:spcAft>
                <a:spcPts val="0"/>
              </a:spcAft>
              <a:buNone/>
            </a:pPr>
            <a:r>
              <a:rPr lang="en"/>
              <a:t>But, </a:t>
            </a:r>
            <a:r>
              <a:rPr b="1" lang="en"/>
              <a:t>a</a:t>
            </a:r>
            <a:r>
              <a:rPr b="1" baseline="-25000" lang="en"/>
              <a:t>i</a:t>
            </a:r>
            <a:r>
              <a:rPr lang="en"/>
              <a:t> unobserved: use EM</a:t>
            </a:r>
            <a:endParaRPr/>
          </a:p>
          <a:p>
            <a:pPr indent="-317500" lvl="0" marL="457200" rtl="0" algn="l">
              <a:spcBef>
                <a:spcPts val="1600"/>
              </a:spcBef>
              <a:spcAft>
                <a:spcPts val="0"/>
              </a:spcAft>
              <a:buClr>
                <a:srgbClr val="9900FF"/>
              </a:buClr>
              <a:buSzPts val="1400"/>
              <a:buChar char="-"/>
            </a:pPr>
            <a:r>
              <a:rPr b="1" lang="en">
                <a:solidFill>
                  <a:srgbClr val="9900FF"/>
                </a:solidFill>
              </a:rPr>
              <a:t>E-step: infer p(a</a:t>
            </a:r>
            <a:r>
              <a:rPr b="1" baseline="-25000" lang="en">
                <a:solidFill>
                  <a:srgbClr val="9900FF"/>
                </a:solidFill>
              </a:rPr>
              <a:t>i</a:t>
            </a:r>
            <a:r>
              <a:rPr b="1" lang="en">
                <a:solidFill>
                  <a:srgbClr val="9900FF"/>
                </a:solidFill>
              </a:rPr>
              <a:t> | f, e)</a:t>
            </a:r>
            <a:endParaRPr b="1">
              <a:solidFill>
                <a:srgbClr val="9900FF"/>
              </a:solidFill>
            </a:endParaRPr>
          </a:p>
          <a:p>
            <a:pPr indent="-317500" lvl="0" marL="457200" rtl="0" algn="l">
              <a:spcBef>
                <a:spcPts val="0"/>
              </a:spcBef>
              <a:spcAft>
                <a:spcPts val="0"/>
              </a:spcAft>
              <a:buClr>
                <a:srgbClr val="999999"/>
              </a:buClr>
              <a:buSzPts val="1400"/>
              <a:buChar char="-"/>
            </a:pPr>
            <a:r>
              <a:rPr lang="en">
                <a:solidFill>
                  <a:srgbClr val="999999"/>
                </a:solidFill>
              </a:rPr>
              <a:t>M-step: estimate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grpSp>
        <p:nvGrpSpPr>
          <p:cNvPr id="572" name="Google Shape;572;p58"/>
          <p:cNvGrpSpPr/>
          <p:nvPr/>
        </p:nvGrpSpPr>
        <p:grpSpPr>
          <a:xfrm>
            <a:off x="6712800" y="1533375"/>
            <a:ext cx="1364975" cy="3205350"/>
            <a:chOff x="7467325" y="1533375"/>
            <a:chExt cx="1364975" cy="3205350"/>
          </a:xfrm>
        </p:grpSpPr>
        <p:grpSp>
          <p:nvGrpSpPr>
            <p:cNvPr id="573" name="Google Shape;573;p58"/>
            <p:cNvGrpSpPr/>
            <p:nvPr/>
          </p:nvGrpSpPr>
          <p:grpSpPr>
            <a:xfrm>
              <a:off x="7571725" y="1533375"/>
              <a:ext cx="1014900" cy="2572050"/>
              <a:chOff x="5039475" y="1285725"/>
              <a:chExt cx="1014900" cy="2572050"/>
            </a:xfrm>
          </p:grpSpPr>
          <p:sp>
            <p:nvSpPr>
              <p:cNvPr id="574" name="Google Shape;574;p58"/>
              <p:cNvSpPr/>
              <p:nvPr/>
            </p:nvSpPr>
            <p:spPr>
              <a:xfrm>
                <a:off x="5039475" y="3341175"/>
                <a:ext cx="1014900" cy="516600"/>
              </a:xfrm>
              <a:prstGeom prst="roundRect">
                <a:avLst>
                  <a:gd fmla="val 16667"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75" name="Google Shape;575;p58"/>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f, e)</a:t>
                </a:r>
                <a:endParaRPr/>
              </a:p>
            </p:txBody>
          </p:sp>
          <p:sp>
            <p:nvSpPr>
              <p:cNvPr id="576" name="Google Shape;576;p58"/>
              <p:cNvSpPr/>
              <p:nvPr/>
            </p:nvSpPr>
            <p:spPr>
              <a:xfrm>
                <a:off x="5039475" y="1285725"/>
                <a:ext cx="1014900" cy="516600"/>
              </a:xfrm>
              <a:prstGeom prst="roundRect">
                <a:avLst>
                  <a:gd fmla="val 16667"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cxnSp>
            <p:nvCxnSpPr>
              <p:cNvPr id="577" name="Google Shape;577;p58"/>
              <p:cNvCxnSpPr>
                <a:stCxn id="576" idx="2"/>
                <a:endCxn id="575"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578" name="Google Shape;578;p58"/>
              <p:cNvCxnSpPr>
                <a:stCxn id="575" idx="2"/>
                <a:endCxn id="574"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579" name="Google Shape;579;p58"/>
            <p:cNvSpPr txBox="1"/>
            <p:nvPr/>
          </p:nvSpPr>
          <p:spPr>
            <a:xfrm>
              <a:off x="746732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Training</a:t>
              </a:r>
              <a:endParaRPr/>
            </a:p>
          </p:txBody>
        </p:sp>
        <p:sp>
          <p:nvSpPr>
            <p:cNvPr id="580" name="Google Shape;580;p58"/>
            <p:cNvSpPr txBox="1"/>
            <p:nvPr/>
          </p:nvSpPr>
          <p:spPr>
            <a:xfrm>
              <a:off x="8077800" y="20794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581" name="Google Shape;581;p58"/>
            <p:cNvSpPr txBox="1"/>
            <p:nvPr/>
          </p:nvSpPr>
          <p:spPr>
            <a:xfrm>
              <a:off x="8077800" y="309245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grpSp>
      <p:pic>
        <p:nvPicPr>
          <p:cNvPr descr="model1_pafe.png" id="582" name="Google Shape;582;p58"/>
          <p:cNvPicPr preferRelativeResize="0"/>
          <p:nvPr/>
        </p:nvPicPr>
        <p:blipFill rotWithShape="1">
          <a:blip r:embed="rId3">
            <a:alphaModFix/>
          </a:blip>
          <a:srcRect b="0" l="0" r="28356" t="0"/>
          <a:stretch/>
        </p:blipFill>
        <p:spPr>
          <a:xfrm>
            <a:off x="845100" y="2851825"/>
            <a:ext cx="5594349" cy="1039025"/>
          </a:xfrm>
          <a:prstGeom prst="rect">
            <a:avLst/>
          </a:prstGeom>
          <a:noFill/>
          <a:ln>
            <a:noFill/>
          </a:ln>
        </p:spPr>
      </p:pic>
      <p:pic>
        <p:nvPicPr>
          <p:cNvPr descr="model1_pafe_small.png" id="583" name="Google Shape;583;p58"/>
          <p:cNvPicPr preferRelativeResize="0"/>
          <p:nvPr/>
        </p:nvPicPr>
        <p:blipFill>
          <a:blip r:embed="rId4">
            <a:alphaModFix/>
          </a:blip>
          <a:stretch>
            <a:fillRect/>
          </a:stretch>
        </p:blipFill>
        <p:spPr>
          <a:xfrm>
            <a:off x="845224" y="4002125"/>
            <a:ext cx="3359476" cy="901625"/>
          </a:xfrm>
          <a:prstGeom prst="rect">
            <a:avLst/>
          </a:prstGeom>
          <a:noFill/>
          <a:ln>
            <a:noFill/>
          </a:ln>
        </p:spPr>
      </p:pic>
      <p:pic>
        <p:nvPicPr>
          <p:cNvPr id="584" name="Google Shape;584;p58"/>
          <p:cNvPicPr preferRelativeResize="0"/>
          <p:nvPr/>
        </p:nvPicPr>
        <p:blipFill rotWithShape="1">
          <a:blip r:embed="rId5">
            <a:alphaModFix/>
          </a:blip>
          <a:srcRect b="37923" l="31654" r="31118" t="15205"/>
          <a:stretch/>
        </p:blipFill>
        <p:spPr>
          <a:xfrm>
            <a:off x="4253725" y="387600"/>
            <a:ext cx="2226400" cy="1984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 Training</a:t>
            </a:r>
            <a:endParaRPr/>
          </a:p>
        </p:txBody>
      </p:sp>
      <p:sp>
        <p:nvSpPr>
          <p:cNvPr id="590" name="Google Shape;590;p59"/>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Observe </a:t>
            </a:r>
            <a:r>
              <a:rPr b="1" lang="en"/>
              <a:t>(f, e)</a:t>
            </a:r>
            <a:r>
              <a:rPr lang="en"/>
              <a:t>. Need to infer parameters!</a:t>
            </a:r>
            <a:endParaRPr/>
          </a:p>
          <a:p>
            <a:pPr indent="0" lvl="0" marL="0" rtl="0" algn="l">
              <a:spcBef>
                <a:spcPts val="1600"/>
              </a:spcBef>
              <a:spcAft>
                <a:spcPts val="0"/>
              </a:spcAft>
              <a:buNone/>
            </a:pPr>
            <a:r>
              <a:rPr lang="en"/>
              <a:t>But, </a:t>
            </a:r>
            <a:r>
              <a:rPr b="1" lang="en"/>
              <a:t>a</a:t>
            </a:r>
            <a:r>
              <a:rPr b="1" baseline="-25000" lang="en"/>
              <a:t>i</a:t>
            </a:r>
            <a:r>
              <a:rPr lang="en"/>
              <a:t> unobserved: use EM</a:t>
            </a:r>
            <a:endParaRPr/>
          </a:p>
          <a:p>
            <a:pPr indent="-317500" lvl="0" marL="457200" rtl="0" algn="l">
              <a:spcBef>
                <a:spcPts val="1600"/>
              </a:spcBef>
              <a:spcAft>
                <a:spcPts val="0"/>
              </a:spcAft>
              <a:buClr>
                <a:srgbClr val="9900FF"/>
              </a:buClr>
              <a:buSzPts val="1400"/>
              <a:buChar char="-"/>
            </a:pPr>
            <a:r>
              <a:rPr b="1" lang="en">
                <a:solidFill>
                  <a:srgbClr val="9900FF"/>
                </a:solidFill>
              </a:rPr>
              <a:t>E-step: infer p(a</a:t>
            </a:r>
            <a:r>
              <a:rPr b="1" baseline="-25000" lang="en">
                <a:solidFill>
                  <a:srgbClr val="9900FF"/>
                </a:solidFill>
              </a:rPr>
              <a:t>i</a:t>
            </a:r>
            <a:r>
              <a:rPr b="1" lang="en">
                <a:solidFill>
                  <a:srgbClr val="9900FF"/>
                </a:solidFill>
              </a:rPr>
              <a:t> | f, e)</a:t>
            </a:r>
            <a:endParaRPr b="1">
              <a:solidFill>
                <a:srgbClr val="9900FF"/>
              </a:solidFill>
            </a:endParaRPr>
          </a:p>
          <a:p>
            <a:pPr indent="-317500" lvl="0" marL="457200" rtl="0" algn="l">
              <a:spcBef>
                <a:spcPts val="0"/>
              </a:spcBef>
              <a:spcAft>
                <a:spcPts val="0"/>
              </a:spcAft>
              <a:buClr>
                <a:srgbClr val="999999"/>
              </a:buClr>
              <a:buSzPts val="1400"/>
              <a:buChar char="-"/>
            </a:pPr>
            <a:r>
              <a:rPr lang="en">
                <a:solidFill>
                  <a:srgbClr val="999999"/>
                </a:solidFill>
              </a:rPr>
              <a:t>M-step: estimate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grpSp>
        <p:nvGrpSpPr>
          <p:cNvPr id="591" name="Google Shape;591;p59"/>
          <p:cNvGrpSpPr/>
          <p:nvPr/>
        </p:nvGrpSpPr>
        <p:grpSpPr>
          <a:xfrm>
            <a:off x="6712800" y="1533375"/>
            <a:ext cx="1364975" cy="3205350"/>
            <a:chOff x="7467325" y="1533375"/>
            <a:chExt cx="1364975" cy="3205350"/>
          </a:xfrm>
        </p:grpSpPr>
        <p:grpSp>
          <p:nvGrpSpPr>
            <p:cNvPr id="592" name="Google Shape;592;p59"/>
            <p:cNvGrpSpPr/>
            <p:nvPr/>
          </p:nvGrpSpPr>
          <p:grpSpPr>
            <a:xfrm>
              <a:off x="7571725" y="1533375"/>
              <a:ext cx="1014900" cy="2572050"/>
              <a:chOff x="5039475" y="1285725"/>
              <a:chExt cx="1014900" cy="2572050"/>
            </a:xfrm>
          </p:grpSpPr>
          <p:sp>
            <p:nvSpPr>
              <p:cNvPr id="593" name="Google Shape;593;p59"/>
              <p:cNvSpPr/>
              <p:nvPr/>
            </p:nvSpPr>
            <p:spPr>
              <a:xfrm>
                <a:off x="5039475" y="3341175"/>
                <a:ext cx="1014900" cy="516600"/>
              </a:xfrm>
              <a:prstGeom prst="roundRect">
                <a:avLst>
                  <a:gd fmla="val 16667"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94" name="Google Shape;594;p59"/>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f, e)</a:t>
                </a:r>
                <a:endParaRPr/>
              </a:p>
            </p:txBody>
          </p:sp>
          <p:sp>
            <p:nvSpPr>
              <p:cNvPr id="595" name="Google Shape;595;p59"/>
              <p:cNvSpPr/>
              <p:nvPr/>
            </p:nvSpPr>
            <p:spPr>
              <a:xfrm>
                <a:off x="5039475" y="1285725"/>
                <a:ext cx="1014900" cy="516600"/>
              </a:xfrm>
              <a:prstGeom prst="roundRect">
                <a:avLst>
                  <a:gd fmla="val 16667"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cxnSp>
            <p:nvCxnSpPr>
              <p:cNvPr id="596" name="Google Shape;596;p59"/>
              <p:cNvCxnSpPr>
                <a:stCxn id="595" idx="2"/>
                <a:endCxn id="594"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597" name="Google Shape;597;p59"/>
              <p:cNvCxnSpPr>
                <a:stCxn id="594" idx="2"/>
                <a:endCxn id="593"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598" name="Google Shape;598;p59"/>
            <p:cNvSpPr txBox="1"/>
            <p:nvPr/>
          </p:nvSpPr>
          <p:spPr>
            <a:xfrm>
              <a:off x="746732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Training</a:t>
              </a:r>
              <a:endParaRPr/>
            </a:p>
          </p:txBody>
        </p:sp>
        <p:sp>
          <p:nvSpPr>
            <p:cNvPr id="599" name="Google Shape;599;p59"/>
            <p:cNvSpPr txBox="1"/>
            <p:nvPr/>
          </p:nvSpPr>
          <p:spPr>
            <a:xfrm>
              <a:off x="8077800" y="20794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600" name="Google Shape;600;p59"/>
            <p:cNvSpPr txBox="1"/>
            <p:nvPr/>
          </p:nvSpPr>
          <p:spPr>
            <a:xfrm>
              <a:off x="8077800" y="309245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grpSp>
      <p:pic>
        <p:nvPicPr>
          <p:cNvPr descr="model1_pafe_small.png" id="601" name="Google Shape;601;p59"/>
          <p:cNvPicPr preferRelativeResize="0"/>
          <p:nvPr/>
        </p:nvPicPr>
        <p:blipFill>
          <a:blip r:embed="rId3">
            <a:alphaModFix/>
          </a:blip>
          <a:stretch>
            <a:fillRect/>
          </a:stretch>
        </p:blipFill>
        <p:spPr>
          <a:xfrm>
            <a:off x="845224" y="2859125"/>
            <a:ext cx="3359476" cy="901625"/>
          </a:xfrm>
          <a:prstGeom prst="rect">
            <a:avLst/>
          </a:prstGeom>
          <a:noFill/>
          <a:ln>
            <a:noFill/>
          </a:ln>
        </p:spPr>
      </p:pic>
      <p:pic>
        <p:nvPicPr>
          <p:cNvPr descr="model1_paife.png" id="602" name="Google Shape;602;p59"/>
          <p:cNvPicPr preferRelativeResize="0"/>
          <p:nvPr/>
        </p:nvPicPr>
        <p:blipFill>
          <a:blip r:embed="rId4">
            <a:alphaModFix/>
          </a:blip>
          <a:stretch>
            <a:fillRect/>
          </a:stretch>
        </p:blipFill>
        <p:spPr>
          <a:xfrm>
            <a:off x="815550" y="3937100"/>
            <a:ext cx="3186999" cy="1030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 Training</a:t>
            </a:r>
            <a:endParaRPr/>
          </a:p>
        </p:txBody>
      </p:sp>
      <p:sp>
        <p:nvSpPr>
          <p:cNvPr id="608" name="Google Shape;608;p6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Observe </a:t>
            </a:r>
            <a:r>
              <a:rPr b="1" lang="en"/>
              <a:t>(f, e)</a:t>
            </a:r>
            <a:r>
              <a:rPr lang="en"/>
              <a:t>. Need to infer parameters!</a:t>
            </a:r>
            <a:endParaRPr/>
          </a:p>
          <a:p>
            <a:pPr indent="0" lvl="0" marL="0" rtl="0" algn="l">
              <a:spcBef>
                <a:spcPts val="1600"/>
              </a:spcBef>
              <a:spcAft>
                <a:spcPts val="0"/>
              </a:spcAft>
              <a:buNone/>
            </a:pPr>
            <a:r>
              <a:rPr lang="en"/>
              <a:t>But, </a:t>
            </a:r>
            <a:r>
              <a:rPr b="1" lang="en"/>
              <a:t>a</a:t>
            </a:r>
            <a:r>
              <a:rPr b="1" baseline="-25000" lang="en"/>
              <a:t>i</a:t>
            </a:r>
            <a:r>
              <a:rPr lang="en"/>
              <a:t> unobserved: use EM</a:t>
            </a:r>
            <a:endParaRPr/>
          </a:p>
          <a:p>
            <a:pPr indent="-317500" lvl="0" marL="457200" rtl="0" algn="l">
              <a:spcBef>
                <a:spcPts val="1600"/>
              </a:spcBef>
              <a:spcAft>
                <a:spcPts val="0"/>
              </a:spcAft>
              <a:buClr>
                <a:srgbClr val="999999"/>
              </a:buClr>
              <a:buSzPts val="1400"/>
              <a:buChar char="-"/>
            </a:pPr>
            <a:r>
              <a:rPr lang="en">
                <a:solidFill>
                  <a:srgbClr val="999999"/>
                </a:solidFill>
              </a:rPr>
              <a:t>E-step: infer </a:t>
            </a:r>
            <a:r>
              <a:rPr b="1" lang="en">
                <a:solidFill>
                  <a:srgbClr val="999999"/>
                </a:solidFill>
              </a:rPr>
              <a:t>p(a</a:t>
            </a:r>
            <a:r>
              <a:rPr b="1" baseline="-25000" lang="en">
                <a:solidFill>
                  <a:srgbClr val="999999"/>
                </a:solidFill>
              </a:rPr>
              <a:t>i</a:t>
            </a:r>
            <a:r>
              <a:rPr b="1" lang="en">
                <a:solidFill>
                  <a:srgbClr val="999999"/>
                </a:solidFill>
              </a:rPr>
              <a:t> | f, e)</a:t>
            </a:r>
            <a:endParaRPr b="1">
              <a:solidFill>
                <a:srgbClr val="999999"/>
              </a:solidFill>
            </a:endParaRPr>
          </a:p>
          <a:p>
            <a:pPr indent="-317500" lvl="0" marL="457200" rtl="0" algn="l">
              <a:spcBef>
                <a:spcPts val="0"/>
              </a:spcBef>
              <a:spcAft>
                <a:spcPts val="0"/>
              </a:spcAft>
              <a:buClr>
                <a:srgbClr val="9900FF"/>
              </a:buClr>
              <a:buSzPts val="1400"/>
              <a:buChar char="-"/>
            </a:pPr>
            <a:r>
              <a:rPr b="1" lang="en">
                <a:solidFill>
                  <a:srgbClr val="9900FF"/>
                </a:solidFill>
              </a:rPr>
              <a:t>M-step: estimate t(f | e</a:t>
            </a:r>
            <a:r>
              <a:rPr b="1" baseline="-25000" lang="en">
                <a:solidFill>
                  <a:srgbClr val="9900FF"/>
                </a:solidFill>
              </a:rPr>
              <a:t>ai</a:t>
            </a:r>
            <a:r>
              <a:rPr b="1" lang="en">
                <a:solidFill>
                  <a:srgbClr val="9900FF"/>
                </a:solidFill>
              </a:rPr>
              <a:t>)</a:t>
            </a:r>
            <a:endParaRPr b="1">
              <a:solidFill>
                <a:srgbClr val="9900FF"/>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a:solidFill>
                  <a:srgbClr val="000000"/>
                </a:solidFill>
              </a:rPr>
              <a:t>t(w</a:t>
            </a:r>
            <a:r>
              <a:rPr b="1" baseline="-25000" lang="en">
                <a:solidFill>
                  <a:srgbClr val="000000"/>
                </a:solidFill>
              </a:rPr>
              <a:t>f</a:t>
            </a:r>
            <a:r>
              <a:rPr b="1" lang="en">
                <a:solidFill>
                  <a:srgbClr val="000000"/>
                </a:solidFill>
              </a:rPr>
              <a:t> | w</a:t>
            </a:r>
            <a:r>
              <a:rPr b="1" baseline="-25000" lang="en">
                <a:solidFill>
                  <a:srgbClr val="000000"/>
                </a:solidFill>
              </a:rPr>
              <a:t>e</a:t>
            </a:r>
            <a:r>
              <a:rPr b="1" lang="en">
                <a:solidFill>
                  <a:srgbClr val="000000"/>
                </a:solidFill>
              </a:rPr>
              <a:t>) = count(w</a:t>
            </a:r>
            <a:r>
              <a:rPr b="1" baseline="-25000" lang="en">
                <a:solidFill>
                  <a:srgbClr val="000000"/>
                </a:solidFill>
              </a:rPr>
              <a:t>f</a:t>
            </a:r>
            <a:r>
              <a:rPr b="1" lang="en">
                <a:solidFill>
                  <a:srgbClr val="000000"/>
                </a:solidFill>
              </a:rPr>
              <a:t>, w</a:t>
            </a:r>
            <a:r>
              <a:rPr b="1" baseline="-25000" lang="en">
                <a:solidFill>
                  <a:srgbClr val="000000"/>
                </a:solidFill>
              </a:rPr>
              <a:t>e</a:t>
            </a:r>
            <a:r>
              <a:rPr b="1" lang="en">
                <a:solidFill>
                  <a:srgbClr val="000000"/>
                </a:solidFill>
              </a:rPr>
              <a:t>) / count(w</a:t>
            </a:r>
            <a:r>
              <a:rPr b="1" baseline="-25000" lang="en">
                <a:solidFill>
                  <a:srgbClr val="000000"/>
                </a:solidFill>
              </a:rPr>
              <a:t>e</a:t>
            </a:r>
            <a:r>
              <a:rPr b="1" lang="en">
                <a:solidFill>
                  <a:srgbClr val="000000"/>
                </a:solidFill>
              </a:rPr>
              <a:t>)</a:t>
            </a:r>
            <a:endParaRPr b="1">
              <a:solidFill>
                <a:srgbClr val="000000"/>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grpSp>
        <p:nvGrpSpPr>
          <p:cNvPr id="609" name="Google Shape;609;p60"/>
          <p:cNvGrpSpPr/>
          <p:nvPr/>
        </p:nvGrpSpPr>
        <p:grpSpPr>
          <a:xfrm>
            <a:off x="6712800" y="1533375"/>
            <a:ext cx="1364975" cy="3205350"/>
            <a:chOff x="7467325" y="1533375"/>
            <a:chExt cx="1364975" cy="3205350"/>
          </a:xfrm>
        </p:grpSpPr>
        <p:grpSp>
          <p:nvGrpSpPr>
            <p:cNvPr id="610" name="Google Shape;610;p60"/>
            <p:cNvGrpSpPr/>
            <p:nvPr/>
          </p:nvGrpSpPr>
          <p:grpSpPr>
            <a:xfrm>
              <a:off x="7571725" y="1533375"/>
              <a:ext cx="1014900" cy="2572050"/>
              <a:chOff x="5039475" y="1285725"/>
              <a:chExt cx="1014900" cy="2572050"/>
            </a:xfrm>
          </p:grpSpPr>
          <p:sp>
            <p:nvSpPr>
              <p:cNvPr id="611" name="Google Shape;611;p60"/>
              <p:cNvSpPr/>
              <p:nvPr/>
            </p:nvSpPr>
            <p:spPr>
              <a:xfrm>
                <a:off x="5039475" y="3341175"/>
                <a:ext cx="1014900" cy="516600"/>
              </a:xfrm>
              <a:prstGeom prst="roundRect">
                <a:avLst>
                  <a:gd fmla="val 16667"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612" name="Google Shape;612;p60"/>
              <p:cNvSpPr/>
              <p:nvPr/>
            </p:nvSpPr>
            <p:spPr>
              <a:xfrm>
                <a:off x="5039475" y="2313450"/>
                <a:ext cx="1014900" cy="516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 | f, e)</a:t>
                </a:r>
                <a:endParaRPr/>
              </a:p>
            </p:txBody>
          </p:sp>
          <p:sp>
            <p:nvSpPr>
              <p:cNvPr id="613" name="Google Shape;613;p60"/>
              <p:cNvSpPr/>
              <p:nvPr/>
            </p:nvSpPr>
            <p:spPr>
              <a:xfrm>
                <a:off x="5039475" y="1285725"/>
                <a:ext cx="1014900" cy="516600"/>
              </a:xfrm>
              <a:prstGeom prst="roundRect">
                <a:avLst>
                  <a:gd fmla="val 16667" name="adj"/>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cxnSp>
            <p:nvCxnSpPr>
              <p:cNvPr id="614" name="Google Shape;614;p60"/>
              <p:cNvCxnSpPr>
                <a:stCxn id="613" idx="2"/>
                <a:endCxn id="612" idx="0"/>
              </p:cNvCxnSpPr>
              <p:nvPr/>
            </p:nvCxnSpPr>
            <p:spPr>
              <a:xfrm>
                <a:off x="5546925" y="1802325"/>
                <a:ext cx="0" cy="511200"/>
              </a:xfrm>
              <a:prstGeom prst="straightConnector1">
                <a:avLst/>
              </a:prstGeom>
              <a:noFill/>
              <a:ln cap="flat" cmpd="sng" w="19050">
                <a:solidFill>
                  <a:srgbClr val="000000"/>
                </a:solidFill>
                <a:prstDash val="solid"/>
                <a:round/>
                <a:headEnd len="med" w="med" type="none"/>
                <a:tailEnd len="med" w="med" type="triangle"/>
              </a:ln>
            </p:spPr>
          </p:cxnSp>
          <p:cxnSp>
            <p:nvCxnSpPr>
              <p:cNvPr id="615" name="Google Shape;615;p60"/>
              <p:cNvCxnSpPr>
                <a:stCxn id="612" idx="2"/>
                <a:endCxn id="611" idx="0"/>
              </p:cNvCxnSpPr>
              <p:nvPr/>
            </p:nvCxnSpPr>
            <p:spPr>
              <a:xfrm>
                <a:off x="5546925" y="2830050"/>
                <a:ext cx="0" cy="511200"/>
              </a:xfrm>
              <a:prstGeom prst="straightConnector1">
                <a:avLst/>
              </a:prstGeom>
              <a:noFill/>
              <a:ln cap="flat" cmpd="sng" w="19050">
                <a:solidFill>
                  <a:srgbClr val="000000"/>
                </a:solidFill>
                <a:prstDash val="solid"/>
                <a:round/>
                <a:headEnd len="med" w="med" type="none"/>
                <a:tailEnd len="med" w="med" type="triangle"/>
              </a:ln>
            </p:spPr>
          </p:cxnSp>
        </p:grpSp>
        <p:sp>
          <p:nvSpPr>
            <p:cNvPr id="616" name="Google Shape;616;p60"/>
            <p:cNvSpPr txBox="1"/>
            <p:nvPr/>
          </p:nvSpPr>
          <p:spPr>
            <a:xfrm>
              <a:off x="7467325" y="4105425"/>
              <a:ext cx="12237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Training</a:t>
              </a:r>
              <a:endParaRPr/>
            </a:p>
          </p:txBody>
        </p:sp>
        <p:sp>
          <p:nvSpPr>
            <p:cNvPr id="617" name="Google Shape;617;p60"/>
            <p:cNvSpPr txBox="1"/>
            <p:nvPr/>
          </p:nvSpPr>
          <p:spPr>
            <a:xfrm>
              <a:off x="8077800" y="2079475"/>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 | e)</a:t>
              </a:r>
              <a:endParaRPr sz="1200"/>
            </a:p>
          </p:txBody>
        </p:sp>
        <p:sp>
          <p:nvSpPr>
            <p:cNvPr id="618" name="Google Shape;618;p60"/>
            <p:cNvSpPr txBox="1"/>
            <p:nvPr/>
          </p:nvSpPr>
          <p:spPr>
            <a:xfrm>
              <a:off x="8077800" y="3092450"/>
              <a:ext cx="754500" cy="41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t(f | e)</a:t>
              </a:r>
              <a:endParaRPr sz="1200"/>
            </a:p>
          </p:txBody>
        </p:sp>
      </p:grpSp>
      <p:pic>
        <p:nvPicPr>
          <p:cNvPr descr="model1_mstep.png" id="619" name="Google Shape;619;p60"/>
          <p:cNvPicPr preferRelativeResize="0"/>
          <p:nvPr/>
        </p:nvPicPr>
        <p:blipFill>
          <a:blip r:embed="rId3">
            <a:alphaModFix/>
          </a:blip>
          <a:stretch>
            <a:fillRect/>
          </a:stretch>
        </p:blipFill>
        <p:spPr>
          <a:xfrm>
            <a:off x="152400" y="2863825"/>
            <a:ext cx="6407938" cy="831300"/>
          </a:xfrm>
          <a:prstGeom prst="rect">
            <a:avLst/>
          </a:prstGeom>
          <a:noFill/>
          <a:ln>
            <a:noFill/>
          </a:ln>
        </p:spPr>
      </p:pic>
      <p:pic>
        <p:nvPicPr>
          <p:cNvPr descr="model1_mstep_we.png" id="620" name="Google Shape;620;p60"/>
          <p:cNvPicPr preferRelativeResize="0"/>
          <p:nvPr/>
        </p:nvPicPr>
        <p:blipFill rotWithShape="1">
          <a:blip r:embed="rId4">
            <a:alphaModFix/>
          </a:blip>
          <a:srcRect b="0" l="0" r="0" t="0"/>
          <a:stretch/>
        </p:blipFill>
        <p:spPr>
          <a:xfrm>
            <a:off x="152400" y="3747925"/>
            <a:ext cx="5241323" cy="831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Phrase-Based MT</a:t>
            </a:r>
            <a:endParaRPr/>
          </a:p>
        </p:txBody>
      </p:sp>
      <p:sp>
        <p:nvSpPr>
          <p:cNvPr id="626" name="Google Shape;626;p61"/>
          <p:cNvSpPr txBox="1"/>
          <p:nvPr>
            <p:ph idx="1" type="body"/>
          </p:nvPr>
        </p:nvSpPr>
        <p:spPr>
          <a:xfrm>
            <a:off x="418925" y="11780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words are not independent!</a:t>
            </a:r>
            <a:endParaRPr/>
          </a:p>
          <a:p>
            <a:pPr indent="-342900" lvl="0" marL="457200" rtl="0" algn="l">
              <a:spcBef>
                <a:spcPts val="1600"/>
              </a:spcBef>
              <a:spcAft>
                <a:spcPts val="0"/>
              </a:spcAft>
              <a:buSzPts val="1800"/>
              <a:buChar char="-"/>
            </a:pPr>
            <a:r>
              <a:rPr lang="en"/>
              <a:t>Common patterns: </a:t>
            </a:r>
            <a:r>
              <a:rPr lang="en">
                <a:solidFill>
                  <a:srgbClr val="3C78D8"/>
                </a:solidFill>
              </a:rPr>
              <a:t>[eat apples] ↔ [manger des pommes]</a:t>
            </a:r>
            <a:endParaRPr>
              <a:solidFill>
                <a:srgbClr val="3C78D8"/>
              </a:solidFill>
            </a:endParaRPr>
          </a:p>
          <a:p>
            <a:pPr indent="-342900" lvl="0" marL="457200" rtl="0" algn="l">
              <a:spcBef>
                <a:spcPts val="0"/>
              </a:spcBef>
              <a:spcAft>
                <a:spcPts val="0"/>
              </a:spcAft>
              <a:buSzPts val="1800"/>
              <a:buChar char="-"/>
            </a:pPr>
            <a:r>
              <a:rPr lang="en"/>
              <a:t>Idiomatic or non-compositional: </a:t>
            </a:r>
            <a:r>
              <a:rPr lang="en">
                <a:solidFill>
                  <a:srgbClr val="3C78D8"/>
                </a:solidFill>
              </a:rPr>
              <a:t>[kick the bucket] ↔ [casser sa pipe]</a:t>
            </a:r>
            <a:endParaRPr>
              <a:solidFill>
                <a:srgbClr val="3C78D8"/>
              </a:solidFill>
            </a:endParaRPr>
          </a:p>
          <a:p>
            <a:pPr indent="0" lvl="0" marL="0" rtl="0" algn="l">
              <a:spcBef>
                <a:spcPts val="1600"/>
              </a:spcBef>
              <a:spcAft>
                <a:spcPts val="0"/>
              </a:spcAft>
              <a:buNone/>
            </a:pPr>
            <a:r>
              <a:rPr b="1" lang="en"/>
              <a:t>Idea:</a:t>
            </a:r>
            <a:r>
              <a:rPr lang="en"/>
              <a:t> translate in larger chunks - phrase units</a:t>
            </a:r>
            <a:endParaRPr/>
          </a:p>
          <a:p>
            <a:pPr indent="-342900" lvl="0" marL="457200" rtl="0" algn="l">
              <a:spcBef>
                <a:spcPts val="1600"/>
              </a:spcBef>
              <a:spcAft>
                <a:spcPts val="0"/>
              </a:spcAft>
              <a:buSzPts val="1800"/>
              <a:buChar char="-"/>
            </a:pPr>
            <a:r>
              <a:rPr lang="en"/>
              <a:t>Pre-segment input(s)</a:t>
            </a:r>
            <a:endParaRPr/>
          </a:p>
          <a:p>
            <a:pPr indent="-342900" lvl="0" marL="457200" rtl="0" algn="l">
              <a:spcBef>
                <a:spcPts val="0"/>
              </a:spcBef>
              <a:spcAft>
                <a:spcPts val="0"/>
              </a:spcAft>
              <a:buSzPts val="1800"/>
              <a:buChar char="-"/>
            </a:pPr>
            <a:r>
              <a:rPr lang="en"/>
              <a:t>Translate each segment</a:t>
            </a:r>
            <a:endParaRPr/>
          </a:p>
          <a:p>
            <a:pPr indent="-342900" lvl="0" marL="457200" rtl="0" algn="l">
              <a:spcBef>
                <a:spcPts val="0"/>
              </a:spcBef>
              <a:spcAft>
                <a:spcPts val="0"/>
              </a:spcAft>
              <a:buSzPts val="1800"/>
              <a:buChar char="-"/>
            </a:pPr>
            <a:r>
              <a:rPr lang="en">
                <a:solidFill>
                  <a:srgbClr val="666666"/>
                </a:solidFill>
              </a:rPr>
              <a:t>(inference)</a:t>
            </a:r>
            <a:r>
              <a:rPr lang="en"/>
              <a:t> beam decode</a:t>
            </a:r>
            <a:endParaRPr/>
          </a:p>
        </p:txBody>
      </p:sp>
      <p:pic>
        <p:nvPicPr>
          <p:cNvPr id="627" name="Google Shape;627;p61"/>
          <p:cNvPicPr preferRelativeResize="0"/>
          <p:nvPr/>
        </p:nvPicPr>
        <p:blipFill>
          <a:blip r:embed="rId3">
            <a:alphaModFix/>
          </a:blip>
          <a:stretch>
            <a:fillRect/>
          </a:stretch>
        </p:blipFill>
        <p:spPr>
          <a:xfrm>
            <a:off x="3955250" y="3155375"/>
            <a:ext cx="4478825" cy="150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Midpoint Feedback</a:t>
            </a:r>
            <a:endParaRPr/>
          </a:p>
        </p:txBody>
      </p:sp>
      <p:sp>
        <p:nvSpPr>
          <p:cNvPr id="87" name="Google Shape;87;p17"/>
          <p:cNvSpPr txBox="1"/>
          <p:nvPr>
            <p:ph idx="1" type="body"/>
          </p:nvPr>
        </p:nvSpPr>
        <p:spPr>
          <a:xfrm>
            <a:off x="311700" y="1225225"/>
            <a:ext cx="8520600" cy="357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Super low feedback rate, not much data... easy to overfit?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More Papers!</a:t>
            </a:r>
            <a:endParaRPr b="1"/>
          </a:p>
          <a:p>
            <a:pPr indent="-342900" lvl="0" marL="457200" rtl="0" algn="l">
              <a:lnSpc>
                <a:spcPct val="115000"/>
              </a:lnSpc>
              <a:spcBef>
                <a:spcPts val="0"/>
              </a:spcBef>
              <a:spcAft>
                <a:spcPts val="0"/>
              </a:spcAft>
              <a:buSzPts val="1800"/>
              <a:buChar char="-"/>
            </a:pPr>
            <a:r>
              <a:rPr lang="en"/>
              <a:t>Seemed as though many students wished we pointed you to more state of the art research.</a:t>
            </a:r>
            <a:endParaRPr/>
          </a:p>
          <a:p>
            <a:pPr indent="-342900" lvl="0" marL="457200" rtl="0" algn="l">
              <a:lnSpc>
                <a:spcPct val="115000"/>
              </a:lnSpc>
              <a:spcBef>
                <a:spcPts val="0"/>
              </a:spcBef>
              <a:spcAft>
                <a:spcPts val="0"/>
              </a:spcAft>
              <a:buSzPts val="1800"/>
              <a:buChar char="-"/>
            </a:pPr>
            <a:r>
              <a:rPr lang="en"/>
              <a:t>We are going to hold additional paper reading sessions!</a:t>
            </a:r>
            <a:endParaRPr/>
          </a:p>
          <a:p>
            <a:pPr indent="-342900" lvl="0" marL="457200" rtl="0" algn="l">
              <a:lnSpc>
                <a:spcPct val="115000"/>
              </a:lnSpc>
              <a:spcBef>
                <a:spcPts val="0"/>
              </a:spcBef>
              <a:spcAft>
                <a:spcPts val="0"/>
              </a:spcAft>
              <a:buSzPts val="1800"/>
              <a:buChar char="-"/>
            </a:pPr>
            <a:r>
              <a:rPr lang="en"/>
              <a:t>If you have specific topics in mind: https://piazza.com/class/jknbtsr3vfw2uy?cid=192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Phrase-Based MT</a:t>
            </a:r>
            <a:endParaRPr/>
          </a:p>
        </p:txBody>
      </p:sp>
      <p:sp>
        <p:nvSpPr>
          <p:cNvPr id="633" name="Google Shape;633;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phrases by heuristics or ML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0"/>
              </a:spcBef>
              <a:spcAft>
                <a:spcPts val="0"/>
              </a:spcAft>
              <a:buSzPts val="1800"/>
              <a:buChar char="-"/>
            </a:pPr>
            <a:r>
              <a:rPr lang="en"/>
              <a:t>Variable length</a:t>
            </a:r>
            <a:endParaRPr/>
          </a:p>
          <a:p>
            <a:pPr indent="-342900" lvl="0" marL="457200" rtl="0" algn="l">
              <a:spcBef>
                <a:spcPts val="0"/>
              </a:spcBef>
              <a:spcAft>
                <a:spcPts val="0"/>
              </a:spcAft>
              <a:buSzPts val="1800"/>
              <a:buChar char="-"/>
            </a:pPr>
            <a:r>
              <a:rPr lang="en"/>
              <a:t>No linguistic constraints</a:t>
            </a:r>
            <a:endParaRPr/>
          </a:p>
        </p:txBody>
      </p:sp>
      <p:pic>
        <p:nvPicPr>
          <p:cNvPr id="634" name="Google Shape;634;p62"/>
          <p:cNvPicPr preferRelativeResize="0"/>
          <p:nvPr/>
        </p:nvPicPr>
        <p:blipFill>
          <a:blip r:embed="rId3">
            <a:alphaModFix/>
          </a:blip>
          <a:stretch>
            <a:fillRect/>
          </a:stretch>
        </p:blipFill>
        <p:spPr>
          <a:xfrm>
            <a:off x="4464300" y="1888425"/>
            <a:ext cx="4444199" cy="2169806"/>
          </a:xfrm>
          <a:prstGeom prst="rect">
            <a:avLst/>
          </a:prstGeom>
          <a:noFill/>
          <a:ln>
            <a:noFill/>
          </a:ln>
        </p:spPr>
      </p:pic>
      <p:sp>
        <p:nvSpPr>
          <p:cNvPr id="635" name="Google Shape;635;p62"/>
          <p:cNvSpPr txBox="1"/>
          <p:nvPr/>
        </p:nvSpPr>
        <p:spPr>
          <a:xfrm>
            <a:off x="4536225" y="4058225"/>
            <a:ext cx="44442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Koehn (2009) </a:t>
            </a:r>
            <a:r>
              <a:rPr i="1" lang="en" sz="1200"/>
              <a:t>Statistical Machine Translation</a:t>
            </a:r>
            <a:endParaRPr i="1" sz="1200"/>
          </a:p>
        </p:txBody>
      </p:sp>
      <p:pic>
        <p:nvPicPr>
          <p:cNvPr id="636" name="Google Shape;636;p62"/>
          <p:cNvPicPr preferRelativeResize="0"/>
          <p:nvPr/>
        </p:nvPicPr>
        <p:blipFill rotWithShape="1">
          <a:blip r:embed="rId4">
            <a:alphaModFix/>
          </a:blip>
          <a:srcRect b="37923" l="31654" r="31118" t="15205"/>
          <a:stretch/>
        </p:blipFill>
        <p:spPr>
          <a:xfrm>
            <a:off x="864925" y="1740750"/>
            <a:ext cx="2705150" cy="2410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Taste of Neural MT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seq2seq Models</a:t>
            </a:r>
            <a:endParaRPr/>
          </a:p>
        </p:txBody>
      </p:sp>
      <p:sp>
        <p:nvSpPr>
          <p:cNvPr id="647" name="Google Shape;647;p6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GNMT system:  </a:t>
            </a:r>
            <a:r>
              <a:rPr lang="en" u="sng">
                <a:solidFill>
                  <a:schemeClr val="hlink"/>
                </a:solidFill>
                <a:hlinkClick r:id="rId3"/>
              </a:rPr>
              <a:t>https://translate.google.com/</a:t>
            </a:r>
            <a:br>
              <a:rPr lang="en"/>
            </a:br>
            <a:endParaRPr/>
          </a:p>
          <a:p>
            <a:pPr indent="0" lvl="0" marL="0" rtl="0" algn="l">
              <a:spcBef>
                <a:spcPts val="0"/>
              </a:spcBef>
              <a:spcAft>
                <a:spcPts val="0"/>
              </a:spcAft>
              <a:buNone/>
            </a:pPr>
            <a:r>
              <a:rPr lang="en"/>
              <a:t>End-to-End Sequence-to-Sequence models:</a:t>
            </a:r>
            <a:endParaRPr/>
          </a:p>
          <a:p>
            <a:pPr indent="-342900" lvl="0" marL="457200" rtl="0" algn="l">
              <a:spcBef>
                <a:spcPts val="1600"/>
              </a:spcBef>
              <a:spcAft>
                <a:spcPts val="0"/>
              </a:spcAft>
              <a:buSzPts val="1800"/>
              <a:buChar char="-"/>
            </a:pPr>
            <a:r>
              <a:rPr b="1" lang="en"/>
              <a:t>Input:</a:t>
            </a:r>
            <a:r>
              <a:rPr lang="en"/>
              <a:t> source language sentence</a:t>
            </a:r>
            <a:endParaRPr/>
          </a:p>
          <a:p>
            <a:pPr indent="-342900" lvl="0" marL="457200" rtl="0" algn="l">
              <a:spcBef>
                <a:spcPts val="0"/>
              </a:spcBef>
              <a:spcAft>
                <a:spcPts val="0"/>
              </a:spcAft>
              <a:buSzPts val="1800"/>
              <a:buChar char="-"/>
            </a:pPr>
            <a:r>
              <a:rPr b="1" lang="en"/>
              <a:t>Output:</a:t>
            </a:r>
            <a:r>
              <a:rPr lang="en"/>
              <a:t> target language sentence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48" name="Google Shape;648;p64"/>
          <p:cNvSpPr/>
          <p:nvPr/>
        </p:nvSpPr>
        <p:spPr>
          <a:xfrm>
            <a:off x="17299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4"/>
          <p:cNvSpPr/>
          <p:nvPr/>
        </p:nvSpPr>
        <p:spPr>
          <a:xfrm>
            <a:off x="26092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4"/>
          <p:cNvSpPr/>
          <p:nvPr/>
        </p:nvSpPr>
        <p:spPr>
          <a:xfrm>
            <a:off x="34885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4"/>
          <p:cNvSpPr/>
          <p:nvPr/>
        </p:nvSpPr>
        <p:spPr>
          <a:xfrm>
            <a:off x="1729925" y="44350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652" name="Google Shape;652;p64"/>
          <p:cNvSpPr/>
          <p:nvPr/>
        </p:nvSpPr>
        <p:spPr>
          <a:xfrm>
            <a:off x="2477825" y="44351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653" name="Google Shape;653;p64"/>
          <p:cNvSpPr/>
          <p:nvPr/>
        </p:nvSpPr>
        <p:spPr>
          <a:xfrm>
            <a:off x="33571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654" name="Google Shape;654;p64"/>
          <p:cNvCxnSpPr>
            <a:stCxn id="651" idx="0"/>
            <a:endCxn id="648" idx="2"/>
          </p:cNvCxnSpPr>
          <p:nvPr/>
        </p:nvCxnSpPr>
        <p:spPr>
          <a:xfrm rot="10800000">
            <a:off x="20381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55" name="Google Shape;655;p64"/>
          <p:cNvCxnSpPr>
            <a:stCxn id="652" idx="0"/>
            <a:endCxn id="649" idx="2"/>
          </p:cNvCxnSpPr>
          <p:nvPr/>
        </p:nvCxnSpPr>
        <p:spPr>
          <a:xfrm rot="10800000">
            <a:off x="2917475" y="40670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56" name="Google Shape;656;p64"/>
          <p:cNvCxnSpPr>
            <a:stCxn id="653" idx="0"/>
            <a:endCxn id="650" idx="2"/>
          </p:cNvCxnSpPr>
          <p:nvPr/>
        </p:nvCxnSpPr>
        <p:spPr>
          <a:xfrm rot="10800000">
            <a:off x="37967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657" name="Google Shape;657;p64"/>
          <p:cNvSpPr/>
          <p:nvPr/>
        </p:nvSpPr>
        <p:spPr>
          <a:xfrm>
            <a:off x="43678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42364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659" name="Google Shape;659;p64"/>
          <p:cNvCxnSpPr>
            <a:stCxn id="658" idx="0"/>
            <a:endCxn id="657" idx="2"/>
          </p:cNvCxnSpPr>
          <p:nvPr/>
        </p:nvCxnSpPr>
        <p:spPr>
          <a:xfrm rot="10800000">
            <a:off x="46760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60" name="Google Shape;660;p64"/>
          <p:cNvCxnSpPr>
            <a:stCxn id="648" idx="3"/>
            <a:endCxn id="649" idx="1"/>
          </p:cNvCxnSpPr>
          <p:nvPr/>
        </p:nvCxnSpPr>
        <p:spPr>
          <a:xfrm>
            <a:off x="23464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661" name="Google Shape;661;p64"/>
          <p:cNvCxnSpPr>
            <a:stCxn id="649" idx="3"/>
            <a:endCxn id="650" idx="1"/>
          </p:cNvCxnSpPr>
          <p:nvPr/>
        </p:nvCxnSpPr>
        <p:spPr>
          <a:xfrm>
            <a:off x="32257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662" name="Google Shape;662;p64"/>
          <p:cNvCxnSpPr>
            <a:stCxn id="650" idx="3"/>
            <a:endCxn id="657" idx="1"/>
          </p:cNvCxnSpPr>
          <p:nvPr/>
        </p:nvCxnSpPr>
        <p:spPr>
          <a:xfrm>
            <a:off x="41050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663" name="Google Shape;663;p64"/>
          <p:cNvSpPr/>
          <p:nvPr/>
        </p:nvSpPr>
        <p:spPr>
          <a:xfrm>
            <a:off x="52471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
          <p:cNvSpPr/>
          <p:nvPr/>
        </p:nvSpPr>
        <p:spPr>
          <a:xfrm>
            <a:off x="51157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665" name="Google Shape;665;p64"/>
          <p:cNvCxnSpPr>
            <a:stCxn id="664" idx="0"/>
            <a:endCxn id="663" idx="2"/>
          </p:cNvCxnSpPr>
          <p:nvPr/>
        </p:nvCxnSpPr>
        <p:spPr>
          <a:xfrm rot="10800000">
            <a:off x="55553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666" name="Google Shape;666;p64"/>
          <p:cNvSpPr/>
          <p:nvPr/>
        </p:nvSpPr>
        <p:spPr>
          <a:xfrm>
            <a:off x="61264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4"/>
          <p:cNvSpPr/>
          <p:nvPr/>
        </p:nvSpPr>
        <p:spPr>
          <a:xfrm>
            <a:off x="59950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cxnSp>
        <p:nvCxnSpPr>
          <p:cNvPr id="668" name="Google Shape;668;p64"/>
          <p:cNvCxnSpPr>
            <a:stCxn id="667" idx="0"/>
            <a:endCxn id="666" idx="2"/>
          </p:cNvCxnSpPr>
          <p:nvPr/>
        </p:nvCxnSpPr>
        <p:spPr>
          <a:xfrm rot="10800000">
            <a:off x="64346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669" name="Google Shape;669;p64"/>
          <p:cNvSpPr/>
          <p:nvPr/>
        </p:nvSpPr>
        <p:spPr>
          <a:xfrm>
            <a:off x="70057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4"/>
          <p:cNvSpPr/>
          <p:nvPr/>
        </p:nvSpPr>
        <p:spPr>
          <a:xfrm>
            <a:off x="68743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cxnSp>
        <p:nvCxnSpPr>
          <p:cNvPr id="671" name="Google Shape;671;p64"/>
          <p:cNvCxnSpPr>
            <a:stCxn id="670" idx="0"/>
            <a:endCxn id="669" idx="2"/>
          </p:cNvCxnSpPr>
          <p:nvPr/>
        </p:nvCxnSpPr>
        <p:spPr>
          <a:xfrm rot="10800000">
            <a:off x="73139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72" name="Google Shape;672;p64"/>
          <p:cNvCxnSpPr>
            <a:stCxn id="657" idx="3"/>
            <a:endCxn id="663" idx="1"/>
          </p:cNvCxnSpPr>
          <p:nvPr/>
        </p:nvCxnSpPr>
        <p:spPr>
          <a:xfrm>
            <a:off x="49843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673" name="Google Shape;673;p64"/>
          <p:cNvCxnSpPr>
            <a:stCxn id="663" idx="3"/>
            <a:endCxn id="666" idx="1"/>
          </p:cNvCxnSpPr>
          <p:nvPr/>
        </p:nvCxnSpPr>
        <p:spPr>
          <a:xfrm>
            <a:off x="58636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674" name="Google Shape;674;p64"/>
          <p:cNvCxnSpPr>
            <a:stCxn id="666" idx="3"/>
            <a:endCxn id="669" idx="1"/>
          </p:cNvCxnSpPr>
          <p:nvPr/>
        </p:nvCxnSpPr>
        <p:spPr>
          <a:xfrm>
            <a:off x="67429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675" name="Google Shape;675;p64"/>
          <p:cNvSpPr/>
          <p:nvPr/>
        </p:nvSpPr>
        <p:spPr>
          <a:xfrm>
            <a:off x="51157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676" name="Google Shape;676;p64"/>
          <p:cNvSpPr/>
          <p:nvPr/>
        </p:nvSpPr>
        <p:spPr>
          <a:xfrm>
            <a:off x="59950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677" name="Google Shape;677;p64"/>
          <p:cNvSpPr/>
          <p:nvPr/>
        </p:nvSpPr>
        <p:spPr>
          <a:xfrm>
            <a:off x="68743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678" name="Google Shape;678;p64"/>
          <p:cNvCxnSpPr>
            <a:stCxn id="663" idx="0"/>
            <a:endCxn id="675" idx="2"/>
          </p:cNvCxnSpPr>
          <p:nvPr/>
        </p:nvCxnSpPr>
        <p:spPr>
          <a:xfrm rot="10800000">
            <a:off x="55553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79" name="Google Shape;679;p64"/>
          <p:cNvCxnSpPr>
            <a:stCxn id="666" idx="0"/>
            <a:endCxn id="676" idx="2"/>
          </p:cNvCxnSpPr>
          <p:nvPr/>
        </p:nvCxnSpPr>
        <p:spPr>
          <a:xfrm rot="10800000">
            <a:off x="64346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80" name="Google Shape;680;p64"/>
          <p:cNvCxnSpPr>
            <a:stCxn id="669" idx="0"/>
            <a:endCxn id="677" idx="2"/>
          </p:cNvCxnSpPr>
          <p:nvPr/>
        </p:nvCxnSpPr>
        <p:spPr>
          <a:xfrm rot="10800000">
            <a:off x="7313975" y="31376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681" name="Google Shape;681;p64"/>
          <p:cNvSpPr/>
          <p:nvPr/>
        </p:nvSpPr>
        <p:spPr>
          <a:xfrm>
            <a:off x="78850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4"/>
          <p:cNvSpPr/>
          <p:nvPr/>
        </p:nvSpPr>
        <p:spPr>
          <a:xfrm>
            <a:off x="77536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683" name="Google Shape;683;p64"/>
          <p:cNvCxnSpPr>
            <a:stCxn id="682" idx="0"/>
            <a:endCxn id="681" idx="2"/>
          </p:cNvCxnSpPr>
          <p:nvPr/>
        </p:nvCxnSpPr>
        <p:spPr>
          <a:xfrm rot="10800000">
            <a:off x="81932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684" name="Google Shape;684;p64"/>
          <p:cNvSpPr/>
          <p:nvPr/>
        </p:nvSpPr>
        <p:spPr>
          <a:xfrm>
            <a:off x="77536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685" name="Google Shape;685;p64"/>
          <p:cNvCxnSpPr>
            <a:stCxn id="681" idx="0"/>
            <a:endCxn id="684" idx="2"/>
          </p:cNvCxnSpPr>
          <p:nvPr/>
        </p:nvCxnSpPr>
        <p:spPr>
          <a:xfrm rot="10800000">
            <a:off x="81932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686" name="Google Shape;686;p64"/>
          <p:cNvCxnSpPr>
            <a:stCxn id="669" idx="3"/>
            <a:endCxn id="681" idx="1"/>
          </p:cNvCxnSpPr>
          <p:nvPr/>
        </p:nvCxnSpPr>
        <p:spPr>
          <a:xfrm>
            <a:off x="76222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687" name="Google Shape;687;p64"/>
          <p:cNvCxnSpPr/>
          <p:nvPr/>
        </p:nvCxnSpPr>
        <p:spPr>
          <a:xfrm>
            <a:off x="5116025" y="2686925"/>
            <a:ext cx="0" cy="2226600"/>
          </a:xfrm>
          <a:prstGeom prst="straightConnector1">
            <a:avLst/>
          </a:prstGeom>
          <a:noFill/>
          <a:ln cap="flat" cmpd="sng" w="19050">
            <a:solidFill>
              <a:schemeClr val="dk2"/>
            </a:solidFill>
            <a:prstDash val="dash"/>
            <a:round/>
            <a:headEnd len="med" w="med" type="none"/>
            <a:tailEnd len="med" w="med" type="none"/>
          </a:ln>
        </p:spPr>
      </p:cxnSp>
      <p:cxnSp>
        <p:nvCxnSpPr>
          <p:cNvPr id="688" name="Google Shape;688;p64"/>
          <p:cNvCxnSpPr>
            <a:stCxn id="663" idx="0"/>
            <a:endCxn id="657" idx="0"/>
          </p:cNvCxnSpPr>
          <p:nvPr/>
        </p:nvCxnSpPr>
        <p:spPr>
          <a:xfrm rot="5400000">
            <a:off x="5115425" y="3066375"/>
            <a:ext cx="600" cy="8793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89" name="Google Shape;689;p64"/>
          <p:cNvCxnSpPr>
            <a:stCxn id="663" idx="0"/>
            <a:endCxn id="650" idx="0"/>
          </p:cNvCxnSpPr>
          <p:nvPr/>
        </p:nvCxnSpPr>
        <p:spPr>
          <a:xfrm rot="5400000">
            <a:off x="4675775" y="2626725"/>
            <a:ext cx="600" cy="17586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90" name="Google Shape;690;p64"/>
          <p:cNvCxnSpPr>
            <a:stCxn id="663" idx="0"/>
            <a:endCxn id="649" idx="0"/>
          </p:cNvCxnSpPr>
          <p:nvPr/>
        </p:nvCxnSpPr>
        <p:spPr>
          <a:xfrm rot="5400000">
            <a:off x="4236125" y="2187075"/>
            <a:ext cx="600" cy="26379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91" name="Google Shape;691;p64"/>
          <p:cNvCxnSpPr>
            <a:stCxn id="663" idx="0"/>
            <a:endCxn id="648" idx="0"/>
          </p:cNvCxnSpPr>
          <p:nvPr/>
        </p:nvCxnSpPr>
        <p:spPr>
          <a:xfrm rot="5400000">
            <a:off x="3796475" y="1747425"/>
            <a:ext cx="600" cy="3517200"/>
          </a:xfrm>
          <a:prstGeom prst="curvedConnector3">
            <a:avLst>
              <a:gd fmla="val -396875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6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End of Week 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2: beam search, seq2seq &amp; attention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707" name="Google Shape;707;p6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p:txBody>
      </p:sp>
      <p:pic>
        <p:nvPicPr>
          <p:cNvPr id="708" name="Google Shape;708;p67"/>
          <p:cNvPicPr preferRelativeResize="0"/>
          <p:nvPr/>
        </p:nvPicPr>
        <p:blipFill>
          <a:blip r:embed="rId3">
            <a:alphaModFix/>
          </a:blip>
          <a:stretch>
            <a:fillRect/>
          </a:stretch>
        </p:blipFill>
        <p:spPr>
          <a:xfrm>
            <a:off x="6646125" y="1418148"/>
            <a:ext cx="2497875" cy="2968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714" name="Google Shape;714;p6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a:p>
            <a:pPr indent="-342900" lvl="0" marL="457200" rtl="0" algn="l">
              <a:spcBef>
                <a:spcPts val="0"/>
              </a:spcBef>
              <a:spcAft>
                <a:spcPts val="0"/>
              </a:spcAft>
              <a:buSzPts val="1800"/>
              <a:buChar char="●"/>
            </a:pPr>
            <a:r>
              <a:rPr lang="en"/>
              <a:t>Best first search</a:t>
            </a:r>
            <a:endParaRPr/>
          </a:p>
          <a:p>
            <a:pPr indent="-317500" lvl="1" marL="914400" rtl="0" algn="l">
              <a:spcBef>
                <a:spcPts val="0"/>
              </a:spcBef>
              <a:spcAft>
                <a:spcPts val="0"/>
              </a:spcAft>
              <a:buSzPts val="1400"/>
              <a:buChar char="○"/>
            </a:pPr>
            <a:r>
              <a:rPr lang="en"/>
              <a:t>Heuristics</a:t>
            </a:r>
            <a:endParaRPr/>
          </a:p>
          <a:p>
            <a:pPr indent="-317500" lvl="1" marL="914400" rtl="0" algn="l">
              <a:spcBef>
                <a:spcPts val="0"/>
              </a:spcBef>
              <a:spcAft>
                <a:spcPts val="0"/>
              </a:spcAft>
              <a:buSzPts val="1400"/>
              <a:buChar char="○"/>
            </a:pPr>
            <a:r>
              <a:rPr lang="en"/>
              <a:t>Greedy algorithms</a:t>
            </a:r>
            <a:endParaRPr/>
          </a:p>
        </p:txBody>
      </p:sp>
      <p:pic>
        <p:nvPicPr>
          <p:cNvPr id="715" name="Google Shape;715;p68"/>
          <p:cNvPicPr preferRelativeResize="0"/>
          <p:nvPr/>
        </p:nvPicPr>
        <p:blipFill>
          <a:blip r:embed="rId3">
            <a:alphaModFix/>
          </a:blip>
          <a:stretch>
            <a:fillRect/>
          </a:stretch>
        </p:blipFill>
        <p:spPr>
          <a:xfrm>
            <a:off x="6598825" y="1390050"/>
            <a:ext cx="2545175" cy="3024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6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721" name="Google Shape;721;p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a:p>
            <a:pPr indent="-342900" lvl="0" marL="457200" rtl="0" algn="l">
              <a:spcBef>
                <a:spcPts val="0"/>
              </a:spcBef>
              <a:spcAft>
                <a:spcPts val="0"/>
              </a:spcAft>
              <a:buSzPts val="1800"/>
              <a:buChar char="●"/>
            </a:pPr>
            <a:r>
              <a:rPr lang="en"/>
              <a:t>Best first search</a:t>
            </a:r>
            <a:endParaRPr/>
          </a:p>
          <a:p>
            <a:pPr indent="-317500" lvl="1" marL="914400" rtl="0" algn="l">
              <a:spcBef>
                <a:spcPts val="0"/>
              </a:spcBef>
              <a:spcAft>
                <a:spcPts val="0"/>
              </a:spcAft>
              <a:buSzPts val="1400"/>
              <a:buChar char="○"/>
            </a:pPr>
            <a:r>
              <a:rPr lang="en"/>
              <a:t>Heuristics</a:t>
            </a:r>
            <a:endParaRPr/>
          </a:p>
          <a:p>
            <a:pPr indent="-317500" lvl="1" marL="914400" rtl="0" algn="l">
              <a:spcBef>
                <a:spcPts val="0"/>
              </a:spcBef>
              <a:spcAft>
                <a:spcPts val="0"/>
              </a:spcAft>
              <a:buSzPts val="1400"/>
              <a:buChar char="○"/>
            </a:pPr>
            <a:r>
              <a:rPr lang="en"/>
              <a:t>Greedy algorithms</a:t>
            </a:r>
            <a:endParaRPr/>
          </a:p>
          <a:p>
            <a:pPr indent="-342900" lvl="0" marL="457200" rtl="0" algn="l">
              <a:spcBef>
                <a:spcPts val="0"/>
              </a:spcBef>
              <a:spcAft>
                <a:spcPts val="0"/>
              </a:spcAft>
              <a:buSzPts val="1800"/>
              <a:buChar char="●"/>
            </a:pPr>
            <a:r>
              <a:rPr lang="en"/>
              <a:t>Applicability to MT</a:t>
            </a:r>
            <a:endParaRPr/>
          </a:p>
          <a:p>
            <a:pPr indent="-317500" lvl="1" marL="914400" rtl="0" algn="l">
              <a:spcBef>
                <a:spcPts val="0"/>
              </a:spcBef>
              <a:spcAft>
                <a:spcPts val="0"/>
              </a:spcAft>
              <a:buSzPts val="1400"/>
              <a:buChar char="○"/>
            </a:pPr>
            <a:r>
              <a:rPr lang="en"/>
              <a:t>Graph of all possible sentences</a:t>
            </a:r>
            <a:endParaRPr/>
          </a:p>
          <a:p>
            <a:pPr indent="-317500" lvl="1" marL="914400" rtl="0" algn="l">
              <a:spcBef>
                <a:spcPts val="0"/>
              </a:spcBef>
              <a:spcAft>
                <a:spcPts val="0"/>
              </a:spcAft>
              <a:buSzPts val="1400"/>
              <a:buChar char="○"/>
            </a:pPr>
            <a:r>
              <a:rPr lang="en"/>
              <a:t>Sentence probability as heuristic</a:t>
            </a:r>
            <a:endParaRPr/>
          </a:p>
          <a:p>
            <a:pPr indent="-317500" lvl="1" marL="914400" rtl="0" algn="l">
              <a:spcBef>
                <a:spcPts val="0"/>
              </a:spcBef>
              <a:spcAft>
                <a:spcPts val="0"/>
              </a:spcAft>
              <a:buSzPts val="1400"/>
              <a:buChar char="○"/>
            </a:pPr>
            <a:r>
              <a:rPr lang="en"/>
              <a:t>Path dependence</a:t>
            </a:r>
            <a:endParaRPr/>
          </a:p>
        </p:txBody>
      </p:sp>
      <p:pic>
        <p:nvPicPr>
          <p:cNvPr id="722" name="Google Shape;722;p69"/>
          <p:cNvPicPr preferRelativeResize="0"/>
          <p:nvPr/>
        </p:nvPicPr>
        <p:blipFill>
          <a:blip r:embed="rId3">
            <a:alphaModFix/>
          </a:blip>
          <a:stretch>
            <a:fillRect/>
          </a:stretch>
        </p:blipFill>
        <p:spPr>
          <a:xfrm>
            <a:off x="5707146" y="1666213"/>
            <a:ext cx="3436850" cy="2472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Beam Search</a:t>
            </a:r>
            <a:endParaRPr/>
          </a:p>
        </p:txBody>
      </p:sp>
      <p:sp>
        <p:nvSpPr>
          <p:cNvPr id="728" name="Google Shape;728;p7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Best first search potentially requires infinite memory</a:t>
            </a:r>
            <a:endParaRPr/>
          </a:p>
          <a:p>
            <a:pPr indent="-342900" lvl="0" marL="457200" rtl="0" algn="l">
              <a:spcBef>
                <a:spcPts val="0"/>
              </a:spcBef>
              <a:spcAft>
                <a:spcPts val="0"/>
              </a:spcAft>
              <a:buSzPts val="1800"/>
              <a:buChar char="●"/>
            </a:pPr>
            <a:r>
              <a:rPr lang="en"/>
              <a:t>Bound memory by bounding size of the horizon</a:t>
            </a:r>
            <a:endParaRPr/>
          </a:p>
          <a:p>
            <a:pPr indent="-317500" lvl="1" marL="914400" rtl="0" algn="l">
              <a:spcBef>
                <a:spcPts val="0"/>
              </a:spcBef>
              <a:spcAft>
                <a:spcPts val="0"/>
              </a:spcAft>
              <a:buSzPts val="1400"/>
              <a:buChar char="○"/>
            </a:pPr>
            <a:r>
              <a:rPr lang="en"/>
              <a:t>Beam size = number of unexpanded nodes</a:t>
            </a:r>
            <a:endParaRPr/>
          </a:p>
          <a:p>
            <a:pPr indent="-317500" lvl="1" marL="914400" rtl="0" algn="l">
              <a:spcBef>
                <a:spcPts val="0"/>
              </a:spcBef>
              <a:spcAft>
                <a:spcPts val="0"/>
              </a:spcAft>
              <a:buSzPts val="1400"/>
              <a:buChar char="○"/>
            </a:pPr>
            <a:r>
              <a:rPr lang="en"/>
              <a:t>Expand best node → stack rank → apply beam size</a:t>
            </a:r>
            <a:endParaRPr/>
          </a:p>
          <a:p>
            <a:pPr indent="-342900" lvl="0" marL="457200" rtl="0" algn="l">
              <a:spcBef>
                <a:spcPts val="0"/>
              </a:spcBef>
              <a:spcAft>
                <a:spcPts val="0"/>
              </a:spcAft>
              <a:buSzPts val="1800"/>
              <a:buChar char="●"/>
            </a:pPr>
            <a:r>
              <a:rPr lang="en"/>
              <a:t>Non-optimal solution</a:t>
            </a:r>
            <a:endParaRPr/>
          </a:p>
          <a:p>
            <a:pPr indent="-342900" lvl="0" marL="457200" rtl="0" algn="l">
              <a:spcBef>
                <a:spcPts val="0"/>
              </a:spcBef>
              <a:spcAft>
                <a:spcPts val="0"/>
              </a:spcAft>
              <a:buSzPts val="1800"/>
              <a:buChar char="●"/>
            </a:pPr>
            <a:r>
              <a:rPr lang="en"/>
              <a:t>Softmax layer provides heuristic</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225225"/>
            <a:ext cx="8520600" cy="370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This week:</a:t>
            </a:r>
            <a:endParaRPr/>
          </a:p>
          <a:p>
            <a:pPr indent="-342900" lvl="0" marL="457200" rtl="0" algn="l">
              <a:lnSpc>
                <a:spcPct val="150000"/>
              </a:lnSpc>
              <a:spcBef>
                <a:spcPts val="0"/>
              </a:spcBef>
              <a:spcAft>
                <a:spcPts val="0"/>
              </a:spcAft>
              <a:buSzPts val="1800"/>
              <a:buChar char="-"/>
            </a:pPr>
            <a:r>
              <a:rPr lang="en"/>
              <a:t>MT Evaluation</a:t>
            </a:r>
            <a:endParaRPr/>
          </a:p>
          <a:p>
            <a:pPr indent="-342900" lvl="0" marL="457200" marR="0" rtl="0" algn="l">
              <a:lnSpc>
                <a:spcPct val="150000"/>
              </a:lnSpc>
              <a:spcBef>
                <a:spcPts val="0"/>
              </a:spcBef>
              <a:spcAft>
                <a:spcPts val="0"/>
              </a:spcAft>
              <a:buSzPts val="1800"/>
              <a:buChar char="-"/>
            </a:pPr>
            <a:r>
              <a:rPr lang="en"/>
              <a:t>Classical MT</a:t>
            </a:r>
            <a:endParaRPr/>
          </a:p>
          <a:p>
            <a:pPr indent="-342900" lvl="0" marL="457200" marR="0" rtl="0" algn="l">
              <a:lnSpc>
                <a:spcPct val="150000"/>
              </a:lnSpc>
              <a:spcBef>
                <a:spcPts val="0"/>
              </a:spcBef>
              <a:spcAft>
                <a:spcPts val="0"/>
              </a:spcAft>
              <a:buClr>
                <a:schemeClr val="dk1"/>
              </a:buClr>
              <a:buSzPts val="1800"/>
              <a:buChar char="-"/>
            </a:pPr>
            <a:r>
              <a:rPr lang="en"/>
              <a:t>Noisy-Channel model</a:t>
            </a:r>
            <a:endParaRPr/>
          </a:p>
          <a:p>
            <a:pPr indent="-342900" lvl="0" marL="457200" marR="0" rtl="0" algn="l">
              <a:lnSpc>
                <a:spcPct val="150000"/>
              </a:lnSpc>
              <a:spcBef>
                <a:spcPts val="0"/>
              </a:spcBef>
              <a:spcAft>
                <a:spcPts val="0"/>
              </a:spcAft>
              <a:buClr>
                <a:schemeClr val="dk1"/>
              </a:buClr>
              <a:buSzPts val="1800"/>
              <a:buChar char="-"/>
            </a:pPr>
            <a:r>
              <a:rPr lang="en"/>
              <a:t>Word- and phrase-based MT</a:t>
            </a:r>
            <a:endParaRPr/>
          </a:p>
          <a:p>
            <a:pPr indent="-342900" lvl="0" marL="457200" marR="0" rtl="0" algn="l">
              <a:lnSpc>
                <a:spcPct val="150000"/>
              </a:lnSpc>
              <a:spcBef>
                <a:spcPts val="0"/>
              </a:spcBef>
              <a:spcAft>
                <a:spcPts val="0"/>
              </a:spcAft>
              <a:buSzPts val="1800"/>
              <a:buChar char="-"/>
            </a:pPr>
            <a:r>
              <a:rPr lang="en"/>
              <a:t>Introductory Neural MT</a:t>
            </a:r>
            <a:endParaRPr/>
          </a:p>
          <a:p>
            <a:pPr indent="0" lvl="0" marL="4572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rPr lang="en"/>
              <a:t>Next week:</a:t>
            </a:r>
            <a:endParaRPr/>
          </a:p>
          <a:p>
            <a:pPr indent="-342900" lvl="0" marL="457200" marR="0" rtl="0" algn="l">
              <a:lnSpc>
                <a:spcPct val="150000"/>
              </a:lnSpc>
              <a:spcBef>
                <a:spcPts val="0"/>
              </a:spcBef>
              <a:spcAft>
                <a:spcPts val="0"/>
              </a:spcAft>
              <a:buSzPts val="1800"/>
              <a:buChar char="-"/>
            </a:pPr>
            <a:r>
              <a:rPr lang="en"/>
              <a:t>Deep dive into Neural MT</a:t>
            </a:r>
            <a:endParaRPr/>
          </a:p>
        </p:txBody>
      </p:sp>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plan...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seq2seq Models</a:t>
            </a:r>
            <a:endParaRPr/>
          </a:p>
        </p:txBody>
      </p:sp>
      <p:sp>
        <p:nvSpPr>
          <p:cNvPr id="738" name="Google Shape;738;p7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GNMT system:  </a:t>
            </a:r>
            <a:r>
              <a:rPr lang="en" u="sng">
                <a:solidFill>
                  <a:schemeClr val="hlink"/>
                </a:solidFill>
                <a:hlinkClick r:id="rId3"/>
              </a:rPr>
              <a:t>https://translate.google.com/</a:t>
            </a:r>
            <a:br>
              <a:rPr lang="en"/>
            </a:br>
            <a:endParaRPr/>
          </a:p>
          <a:p>
            <a:pPr indent="0" lvl="0" marL="0" rtl="0" algn="l">
              <a:spcBef>
                <a:spcPts val="0"/>
              </a:spcBef>
              <a:spcAft>
                <a:spcPts val="0"/>
              </a:spcAft>
              <a:buNone/>
            </a:pPr>
            <a:r>
              <a:rPr lang="en"/>
              <a:t>End-to-End Sequence-to-Sequence models:</a:t>
            </a:r>
            <a:endParaRPr/>
          </a:p>
          <a:p>
            <a:pPr indent="-342900" lvl="0" marL="457200" rtl="0" algn="l">
              <a:spcBef>
                <a:spcPts val="1600"/>
              </a:spcBef>
              <a:spcAft>
                <a:spcPts val="0"/>
              </a:spcAft>
              <a:buSzPts val="1800"/>
              <a:buChar char="-"/>
            </a:pPr>
            <a:r>
              <a:rPr b="1" lang="en"/>
              <a:t>Input:</a:t>
            </a:r>
            <a:r>
              <a:rPr lang="en"/>
              <a:t> source language sentence</a:t>
            </a:r>
            <a:endParaRPr/>
          </a:p>
          <a:p>
            <a:pPr indent="-342900" lvl="0" marL="457200" rtl="0" algn="l">
              <a:spcBef>
                <a:spcPts val="0"/>
              </a:spcBef>
              <a:spcAft>
                <a:spcPts val="0"/>
              </a:spcAft>
              <a:buSzPts val="1800"/>
              <a:buChar char="-"/>
            </a:pPr>
            <a:r>
              <a:rPr b="1" lang="en"/>
              <a:t>Output:</a:t>
            </a:r>
            <a:r>
              <a:rPr lang="en"/>
              <a:t> target language sentence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39" name="Google Shape;739;p72"/>
          <p:cNvSpPr/>
          <p:nvPr/>
        </p:nvSpPr>
        <p:spPr>
          <a:xfrm>
            <a:off x="17299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2"/>
          <p:cNvSpPr/>
          <p:nvPr/>
        </p:nvSpPr>
        <p:spPr>
          <a:xfrm>
            <a:off x="26092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2"/>
          <p:cNvSpPr/>
          <p:nvPr/>
        </p:nvSpPr>
        <p:spPr>
          <a:xfrm>
            <a:off x="34885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2"/>
          <p:cNvSpPr/>
          <p:nvPr/>
        </p:nvSpPr>
        <p:spPr>
          <a:xfrm>
            <a:off x="1729925" y="44350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743" name="Google Shape;743;p72"/>
          <p:cNvSpPr/>
          <p:nvPr/>
        </p:nvSpPr>
        <p:spPr>
          <a:xfrm>
            <a:off x="2477825" y="44351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744" name="Google Shape;744;p72"/>
          <p:cNvSpPr/>
          <p:nvPr/>
        </p:nvSpPr>
        <p:spPr>
          <a:xfrm>
            <a:off x="33571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745" name="Google Shape;745;p72"/>
          <p:cNvCxnSpPr>
            <a:stCxn id="742" idx="0"/>
            <a:endCxn id="739" idx="2"/>
          </p:cNvCxnSpPr>
          <p:nvPr/>
        </p:nvCxnSpPr>
        <p:spPr>
          <a:xfrm rot="10800000">
            <a:off x="20381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46" name="Google Shape;746;p72"/>
          <p:cNvCxnSpPr>
            <a:stCxn id="743" idx="0"/>
            <a:endCxn id="740" idx="2"/>
          </p:cNvCxnSpPr>
          <p:nvPr/>
        </p:nvCxnSpPr>
        <p:spPr>
          <a:xfrm rot="10800000">
            <a:off x="2917475" y="40670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47" name="Google Shape;747;p72"/>
          <p:cNvCxnSpPr>
            <a:stCxn id="744" idx="0"/>
            <a:endCxn id="741" idx="2"/>
          </p:cNvCxnSpPr>
          <p:nvPr/>
        </p:nvCxnSpPr>
        <p:spPr>
          <a:xfrm rot="10800000">
            <a:off x="37967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748" name="Google Shape;748;p72"/>
          <p:cNvSpPr/>
          <p:nvPr/>
        </p:nvSpPr>
        <p:spPr>
          <a:xfrm>
            <a:off x="43678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2"/>
          <p:cNvSpPr/>
          <p:nvPr/>
        </p:nvSpPr>
        <p:spPr>
          <a:xfrm>
            <a:off x="42364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750" name="Google Shape;750;p72"/>
          <p:cNvCxnSpPr>
            <a:stCxn id="749" idx="0"/>
            <a:endCxn id="748" idx="2"/>
          </p:cNvCxnSpPr>
          <p:nvPr/>
        </p:nvCxnSpPr>
        <p:spPr>
          <a:xfrm rot="10800000">
            <a:off x="46760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51" name="Google Shape;751;p72"/>
          <p:cNvCxnSpPr>
            <a:stCxn id="739" idx="3"/>
            <a:endCxn id="740" idx="1"/>
          </p:cNvCxnSpPr>
          <p:nvPr/>
        </p:nvCxnSpPr>
        <p:spPr>
          <a:xfrm>
            <a:off x="23464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752" name="Google Shape;752;p72"/>
          <p:cNvCxnSpPr>
            <a:stCxn id="740" idx="3"/>
            <a:endCxn id="741" idx="1"/>
          </p:cNvCxnSpPr>
          <p:nvPr/>
        </p:nvCxnSpPr>
        <p:spPr>
          <a:xfrm>
            <a:off x="32257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753" name="Google Shape;753;p72"/>
          <p:cNvCxnSpPr>
            <a:stCxn id="741" idx="3"/>
            <a:endCxn id="748" idx="1"/>
          </p:cNvCxnSpPr>
          <p:nvPr/>
        </p:nvCxnSpPr>
        <p:spPr>
          <a:xfrm>
            <a:off x="41050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754" name="Google Shape;754;p72"/>
          <p:cNvSpPr/>
          <p:nvPr/>
        </p:nvSpPr>
        <p:spPr>
          <a:xfrm>
            <a:off x="52471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2"/>
          <p:cNvSpPr/>
          <p:nvPr/>
        </p:nvSpPr>
        <p:spPr>
          <a:xfrm>
            <a:off x="51157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756" name="Google Shape;756;p72"/>
          <p:cNvCxnSpPr>
            <a:stCxn id="755" idx="0"/>
            <a:endCxn id="754" idx="2"/>
          </p:cNvCxnSpPr>
          <p:nvPr/>
        </p:nvCxnSpPr>
        <p:spPr>
          <a:xfrm rot="10800000">
            <a:off x="55553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757" name="Google Shape;757;p72"/>
          <p:cNvSpPr/>
          <p:nvPr/>
        </p:nvSpPr>
        <p:spPr>
          <a:xfrm>
            <a:off x="61264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2"/>
          <p:cNvSpPr/>
          <p:nvPr/>
        </p:nvSpPr>
        <p:spPr>
          <a:xfrm>
            <a:off x="59950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cxnSp>
        <p:nvCxnSpPr>
          <p:cNvPr id="759" name="Google Shape;759;p72"/>
          <p:cNvCxnSpPr>
            <a:stCxn id="758" idx="0"/>
            <a:endCxn id="757" idx="2"/>
          </p:cNvCxnSpPr>
          <p:nvPr/>
        </p:nvCxnSpPr>
        <p:spPr>
          <a:xfrm rot="10800000">
            <a:off x="64346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760" name="Google Shape;760;p72"/>
          <p:cNvSpPr/>
          <p:nvPr/>
        </p:nvSpPr>
        <p:spPr>
          <a:xfrm>
            <a:off x="70057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2"/>
          <p:cNvSpPr/>
          <p:nvPr/>
        </p:nvSpPr>
        <p:spPr>
          <a:xfrm>
            <a:off x="68743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cxnSp>
        <p:nvCxnSpPr>
          <p:cNvPr id="762" name="Google Shape;762;p72"/>
          <p:cNvCxnSpPr>
            <a:stCxn id="761" idx="0"/>
            <a:endCxn id="760" idx="2"/>
          </p:cNvCxnSpPr>
          <p:nvPr/>
        </p:nvCxnSpPr>
        <p:spPr>
          <a:xfrm rot="10800000">
            <a:off x="73139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63" name="Google Shape;763;p72"/>
          <p:cNvCxnSpPr>
            <a:stCxn id="748" idx="3"/>
            <a:endCxn id="754" idx="1"/>
          </p:cNvCxnSpPr>
          <p:nvPr/>
        </p:nvCxnSpPr>
        <p:spPr>
          <a:xfrm>
            <a:off x="49843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764" name="Google Shape;764;p72"/>
          <p:cNvCxnSpPr>
            <a:stCxn id="754" idx="3"/>
            <a:endCxn id="757" idx="1"/>
          </p:cNvCxnSpPr>
          <p:nvPr/>
        </p:nvCxnSpPr>
        <p:spPr>
          <a:xfrm>
            <a:off x="58636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765" name="Google Shape;765;p72"/>
          <p:cNvCxnSpPr>
            <a:stCxn id="757" idx="3"/>
            <a:endCxn id="760" idx="1"/>
          </p:cNvCxnSpPr>
          <p:nvPr/>
        </p:nvCxnSpPr>
        <p:spPr>
          <a:xfrm>
            <a:off x="67429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766" name="Google Shape;766;p72"/>
          <p:cNvSpPr/>
          <p:nvPr/>
        </p:nvSpPr>
        <p:spPr>
          <a:xfrm>
            <a:off x="51157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767" name="Google Shape;767;p72"/>
          <p:cNvSpPr/>
          <p:nvPr/>
        </p:nvSpPr>
        <p:spPr>
          <a:xfrm>
            <a:off x="59950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768" name="Google Shape;768;p72"/>
          <p:cNvSpPr/>
          <p:nvPr/>
        </p:nvSpPr>
        <p:spPr>
          <a:xfrm>
            <a:off x="68743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769" name="Google Shape;769;p72"/>
          <p:cNvCxnSpPr>
            <a:stCxn id="754" idx="0"/>
            <a:endCxn id="766" idx="2"/>
          </p:cNvCxnSpPr>
          <p:nvPr/>
        </p:nvCxnSpPr>
        <p:spPr>
          <a:xfrm rot="10800000">
            <a:off x="55553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70" name="Google Shape;770;p72"/>
          <p:cNvCxnSpPr>
            <a:stCxn id="757" idx="0"/>
            <a:endCxn id="767" idx="2"/>
          </p:cNvCxnSpPr>
          <p:nvPr/>
        </p:nvCxnSpPr>
        <p:spPr>
          <a:xfrm rot="10800000">
            <a:off x="64346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71" name="Google Shape;771;p72"/>
          <p:cNvCxnSpPr>
            <a:stCxn id="760" idx="0"/>
            <a:endCxn id="768" idx="2"/>
          </p:cNvCxnSpPr>
          <p:nvPr/>
        </p:nvCxnSpPr>
        <p:spPr>
          <a:xfrm rot="10800000">
            <a:off x="7313975" y="31376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772" name="Google Shape;772;p72"/>
          <p:cNvSpPr/>
          <p:nvPr/>
        </p:nvSpPr>
        <p:spPr>
          <a:xfrm>
            <a:off x="78850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2"/>
          <p:cNvSpPr/>
          <p:nvPr/>
        </p:nvSpPr>
        <p:spPr>
          <a:xfrm>
            <a:off x="77536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774" name="Google Shape;774;p72"/>
          <p:cNvCxnSpPr>
            <a:stCxn id="773" idx="0"/>
            <a:endCxn id="772" idx="2"/>
          </p:cNvCxnSpPr>
          <p:nvPr/>
        </p:nvCxnSpPr>
        <p:spPr>
          <a:xfrm rot="10800000">
            <a:off x="81932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775" name="Google Shape;775;p72"/>
          <p:cNvSpPr/>
          <p:nvPr/>
        </p:nvSpPr>
        <p:spPr>
          <a:xfrm>
            <a:off x="77536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776" name="Google Shape;776;p72"/>
          <p:cNvCxnSpPr>
            <a:stCxn id="772" idx="0"/>
            <a:endCxn id="775" idx="2"/>
          </p:cNvCxnSpPr>
          <p:nvPr/>
        </p:nvCxnSpPr>
        <p:spPr>
          <a:xfrm rot="10800000">
            <a:off x="81932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777" name="Google Shape;777;p72"/>
          <p:cNvCxnSpPr>
            <a:stCxn id="760" idx="3"/>
            <a:endCxn id="772" idx="1"/>
          </p:cNvCxnSpPr>
          <p:nvPr/>
        </p:nvCxnSpPr>
        <p:spPr>
          <a:xfrm>
            <a:off x="76222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778" name="Google Shape;778;p72"/>
          <p:cNvCxnSpPr/>
          <p:nvPr/>
        </p:nvCxnSpPr>
        <p:spPr>
          <a:xfrm>
            <a:off x="5116025" y="2686925"/>
            <a:ext cx="0" cy="2226600"/>
          </a:xfrm>
          <a:prstGeom prst="straightConnector1">
            <a:avLst/>
          </a:prstGeom>
          <a:noFill/>
          <a:ln cap="flat" cmpd="sng" w="19050">
            <a:solidFill>
              <a:schemeClr val="dk2"/>
            </a:solidFill>
            <a:prstDash val="dash"/>
            <a:round/>
            <a:headEnd len="med" w="med" type="none"/>
            <a:tailEnd len="med" w="med" type="none"/>
          </a:ln>
        </p:spPr>
      </p:cxnSp>
      <p:cxnSp>
        <p:nvCxnSpPr>
          <p:cNvPr id="779" name="Google Shape;779;p72"/>
          <p:cNvCxnSpPr>
            <a:stCxn id="754" idx="0"/>
            <a:endCxn id="748" idx="0"/>
          </p:cNvCxnSpPr>
          <p:nvPr/>
        </p:nvCxnSpPr>
        <p:spPr>
          <a:xfrm rot="5400000">
            <a:off x="5115425" y="3066375"/>
            <a:ext cx="600" cy="8793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80" name="Google Shape;780;p72"/>
          <p:cNvCxnSpPr>
            <a:stCxn id="754" idx="0"/>
            <a:endCxn id="741" idx="0"/>
          </p:cNvCxnSpPr>
          <p:nvPr/>
        </p:nvCxnSpPr>
        <p:spPr>
          <a:xfrm rot="5400000">
            <a:off x="4675775" y="2626725"/>
            <a:ext cx="600" cy="17586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81" name="Google Shape;781;p72"/>
          <p:cNvCxnSpPr>
            <a:stCxn id="754" idx="0"/>
            <a:endCxn id="740" idx="0"/>
          </p:cNvCxnSpPr>
          <p:nvPr/>
        </p:nvCxnSpPr>
        <p:spPr>
          <a:xfrm rot="5400000">
            <a:off x="4236125" y="2187075"/>
            <a:ext cx="600" cy="26379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82" name="Google Shape;782;p72"/>
          <p:cNvCxnSpPr>
            <a:stCxn id="754" idx="0"/>
            <a:endCxn id="739" idx="0"/>
          </p:cNvCxnSpPr>
          <p:nvPr/>
        </p:nvCxnSpPr>
        <p:spPr>
          <a:xfrm rot="5400000">
            <a:off x="3796475" y="1747425"/>
            <a:ext cx="600" cy="3517200"/>
          </a:xfrm>
          <a:prstGeom prst="curvedConnector3">
            <a:avLst>
              <a:gd fmla="val -396875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Models</a:t>
            </a:r>
            <a:endParaRPr/>
          </a:p>
        </p:txBody>
      </p:sp>
      <p:sp>
        <p:nvSpPr>
          <p:cNvPr id="788" name="Google Shape;788;p73"/>
          <p:cNvSpPr txBox="1"/>
          <p:nvPr>
            <p:ph idx="1" type="body"/>
          </p:nvPr>
        </p:nvSpPr>
        <p:spPr>
          <a:xfrm>
            <a:off x="311700" y="1225225"/>
            <a:ext cx="34365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fixed-length vector representation</a:t>
            </a:r>
            <a:endParaRPr/>
          </a:p>
          <a:p>
            <a:pPr indent="-317500" lvl="0" marL="457200" rtl="0" algn="l">
              <a:spcBef>
                <a:spcPts val="1600"/>
              </a:spcBef>
              <a:spcAft>
                <a:spcPts val="0"/>
              </a:spcAft>
              <a:buSzPts val="1400"/>
              <a:buChar char="-"/>
            </a:pPr>
            <a:r>
              <a:rPr lang="en"/>
              <a:t>Bad for long sentences!</a:t>
            </a:r>
            <a:endParaRPr/>
          </a:p>
          <a:p>
            <a:pPr indent="0" lvl="0" marL="0" rtl="0" algn="l">
              <a:spcBef>
                <a:spcPts val="1600"/>
              </a:spcBef>
              <a:spcAft>
                <a:spcPts val="0"/>
              </a:spcAft>
              <a:buNone/>
            </a:pPr>
            <a:r>
              <a:rPr b="1" lang="en"/>
              <a:t>Idea:</a:t>
            </a:r>
            <a:r>
              <a:rPr lang="en"/>
              <a:t> allow model to look back at input sequence during decoding</a:t>
            </a:r>
            <a:endParaRPr/>
          </a:p>
          <a:p>
            <a:pPr indent="-317500" lvl="0" marL="457200" rtl="0" algn="l">
              <a:spcBef>
                <a:spcPts val="1600"/>
              </a:spcBef>
              <a:spcAft>
                <a:spcPts val="0"/>
              </a:spcAft>
              <a:buSzPts val="1400"/>
              <a:buChar char="-"/>
            </a:pPr>
            <a:r>
              <a:rPr lang="en"/>
              <a:t>Acts as a sort of “memory”</a:t>
            </a:r>
            <a:endParaRPr/>
          </a:p>
          <a:p>
            <a:pPr indent="-317500" lvl="0" marL="457200" rtl="0" algn="l">
              <a:spcBef>
                <a:spcPts val="0"/>
              </a:spcBef>
              <a:spcAft>
                <a:spcPts val="0"/>
              </a:spcAft>
              <a:buSzPts val="1400"/>
              <a:buChar char="-"/>
            </a:pPr>
            <a:r>
              <a:rPr lang="en"/>
              <a:t>Cognitively plausible?</a:t>
            </a:r>
            <a:endParaRPr/>
          </a:p>
          <a:p>
            <a:pPr indent="-317500" lvl="0" marL="457200" rtl="0" algn="l">
              <a:spcBef>
                <a:spcPts val="0"/>
              </a:spcBef>
              <a:spcAft>
                <a:spcPts val="0"/>
              </a:spcAft>
              <a:buSzPts val="1400"/>
              <a:buChar char="-"/>
            </a:pPr>
            <a:r>
              <a:rPr b="1" lang="en"/>
              <a:t>Bonus:</a:t>
            </a:r>
            <a:r>
              <a:rPr lang="en"/>
              <a:t> get alignments! (or something like them)</a:t>
            </a:r>
            <a:endParaRPr/>
          </a:p>
        </p:txBody>
      </p:sp>
      <p:pic>
        <p:nvPicPr>
          <p:cNvPr descr="4ekHBm2a6Y7.png" id="789" name="Google Shape;789;p73"/>
          <p:cNvPicPr preferRelativeResize="0"/>
          <p:nvPr/>
        </p:nvPicPr>
        <p:blipFill>
          <a:blip r:embed="rId3">
            <a:alphaModFix/>
          </a:blip>
          <a:stretch>
            <a:fillRect/>
          </a:stretch>
        </p:blipFill>
        <p:spPr>
          <a:xfrm>
            <a:off x="3748197" y="1223425"/>
            <a:ext cx="5084104" cy="3354000"/>
          </a:xfrm>
          <a:prstGeom prst="rect">
            <a:avLst/>
          </a:prstGeom>
          <a:noFill/>
          <a:ln>
            <a:noFill/>
          </a:ln>
        </p:spPr>
      </p:pic>
      <p:sp>
        <p:nvSpPr>
          <p:cNvPr id="790" name="Google Shape;790;p73"/>
          <p:cNvSpPr txBox="1"/>
          <p:nvPr/>
        </p:nvSpPr>
        <p:spPr>
          <a:xfrm>
            <a:off x="4864325" y="4577425"/>
            <a:ext cx="3938100" cy="36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Image by </a:t>
            </a:r>
            <a:r>
              <a:rPr lang="en" sz="1200" u="sng">
                <a:solidFill>
                  <a:schemeClr val="hlink"/>
                </a:solidFill>
                <a:hlinkClick r:id="rId4"/>
              </a:rPr>
              <a:t>Chris Olah and Shan Carter</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Models: Example</a:t>
            </a:r>
            <a:endParaRPr/>
          </a:p>
        </p:txBody>
      </p:sp>
      <p:pic>
        <p:nvPicPr>
          <p:cNvPr id="796" name="Google Shape;796;p74"/>
          <p:cNvPicPr preferRelativeResize="0"/>
          <p:nvPr/>
        </p:nvPicPr>
        <p:blipFill>
          <a:blip r:embed="rId3">
            <a:alphaModFix/>
          </a:blip>
          <a:stretch>
            <a:fillRect/>
          </a:stretch>
        </p:blipFill>
        <p:spPr>
          <a:xfrm>
            <a:off x="152400" y="1528225"/>
            <a:ext cx="8839198" cy="268942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Attention Demo</a:t>
            </a:r>
            <a:endParaRPr/>
          </a:p>
          <a:p>
            <a:pPr indent="0" lvl="0" marL="0" rtl="0" algn="ctr">
              <a:spcBef>
                <a:spcPts val="0"/>
              </a:spcBef>
              <a:spcAft>
                <a:spcPts val="0"/>
              </a:spcAft>
              <a:buNone/>
            </a:pPr>
            <a:r>
              <a:rPr lang="en"/>
              <a:t>-&gt; go </a:t>
            </a:r>
            <a:r>
              <a:rPr lang="en" u="sng">
                <a:solidFill>
                  <a:schemeClr val="hlink"/>
                </a:solidFill>
                <a:hlinkClick r:id="rId3"/>
              </a:rPr>
              <a:t>here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7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More advanced models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is All You Need?  </a:t>
            </a:r>
            <a:r>
              <a:rPr lang="en" sz="3000"/>
              <a:t>(</a:t>
            </a:r>
            <a:r>
              <a:rPr lang="en" sz="3000" u="sng">
                <a:solidFill>
                  <a:schemeClr val="accent5"/>
                </a:solidFill>
                <a:hlinkClick r:id="rId3"/>
              </a:rPr>
              <a:t>Vaswani et al. 2017</a:t>
            </a:r>
            <a:r>
              <a:rPr lang="en" sz="3000"/>
              <a:t>)</a:t>
            </a:r>
            <a:endParaRPr sz="3000"/>
          </a:p>
        </p:txBody>
      </p:sp>
      <p:sp>
        <p:nvSpPr>
          <p:cNvPr id="812" name="Google Shape;812;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we replaced the entire RNN with self-attention?</a:t>
            </a:r>
            <a:endParaRPr/>
          </a:p>
          <a:p>
            <a:pPr indent="-342900" lvl="0" marL="457200" rtl="0" algn="l">
              <a:spcBef>
                <a:spcPts val="1600"/>
              </a:spcBef>
              <a:spcAft>
                <a:spcPts val="0"/>
              </a:spcAft>
              <a:buSzPts val="1800"/>
              <a:buChar char="-"/>
            </a:pPr>
            <a:r>
              <a:rPr lang="en"/>
              <a:t>Repeated self-attention layers for encoder</a:t>
            </a:r>
            <a:endParaRPr/>
          </a:p>
          <a:p>
            <a:pPr indent="-342900" lvl="0" marL="457200" rtl="0" algn="l">
              <a:spcBef>
                <a:spcPts val="0"/>
              </a:spcBef>
              <a:spcAft>
                <a:spcPts val="0"/>
              </a:spcAft>
              <a:buSzPts val="1800"/>
              <a:buChar char="-"/>
            </a:pPr>
            <a:r>
              <a:rPr lang="en"/>
              <a:t>Decoder uses masked self-attention for sequential output</a:t>
            </a:r>
            <a:endParaRPr/>
          </a:p>
          <a:p>
            <a:pPr indent="-342900" lvl="0" marL="457200" rtl="0" algn="l">
              <a:spcBef>
                <a:spcPts val="0"/>
              </a:spcBef>
              <a:spcAft>
                <a:spcPts val="0"/>
              </a:spcAft>
              <a:buSzPts val="1800"/>
              <a:buChar char="-"/>
            </a:pPr>
            <a:r>
              <a:rPr lang="en"/>
              <a:t>Sinusoidal timing signal to distinguish position</a:t>
            </a:r>
            <a:endParaRPr/>
          </a:p>
        </p:txBody>
      </p:sp>
      <p:pic>
        <p:nvPicPr>
          <p:cNvPr id="813" name="Google Shape;813;p77"/>
          <p:cNvPicPr preferRelativeResize="0"/>
          <p:nvPr/>
        </p:nvPicPr>
        <p:blipFill>
          <a:blip r:embed="rId4">
            <a:alphaModFix/>
          </a:blip>
          <a:stretch>
            <a:fillRect/>
          </a:stretch>
        </p:blipFill>
        <p:spPr>
          <a:xfrm>
            <a:off x="425300" y="2835500"/>
            <a:ext cx="8293399" cy="1813950"/>
          </a:xfrm>
          <a:prstGeom prst="rect">
            <a:avLst/>
          </a:prstGeom>
          <a:noFill/>
          <a:ln>
            <a:noFill/>
          </a:ln>
        </p:spPr>
      </p:pic>
      <p:sp>
        <p:nvSpPr>
          <p:cNvPr id="814" name="Google Shape;814;p77"/>
          <p:cNvSpPr txBox="1"/>
          <p:nvPr/>
        </p:nvSpPr>
        <p:spPr>
          <a:xfrm>
            <a:off x="311700" y="4657225"/>
            <a:ext cx="7022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Graphic from</a:t>
            </a:r>
            <a:r>
              <a:rPr i="1" lang="en" sz="1200"/>
              <a:t> Lukasz Kaiser: </a:t>
            </a:r>
            <a:r>
              <a:rPr i="1" lang="en" sz="1200" u="sng">
                <a:solidFill>
                  <a:schemeClr val="hlink"/>
                </a:solidFill>
                <a:hlinkClick r:id="rId5"/>
              </a:rPr>
              <a:t>https://nlp.stanford.edu/seminar/details/lkaiser.pdf</a:t>
            </a:r>
            <a:r>
              <a:rPr i="1" lang="en" sz="1200"/>
              <a:t> </a:t>
            </a:r>
            <a:endParaRPr i="1" sz="1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id="819" name="Google Shape;819;p78"/>
          <p:cNvPicPr preferRelativeResize="0"/>
          <p:nvPr/>
        </p:nvPicPr>
        <p:blipFill>
          <a:blip r:embed="rId3">
            <a:alphaModFix/>
          </a:blip>
          <a:stretch>
            <a:fillRect/>
          </a:stretch>
        </p:blipFill>
        <p:spPr>
          <a:xfrm>
            <a:off x="855775" y="926750"/>
            <a:ext cx="2531524" cy="3788975"/>
          </a:xfrm>
          <a:prstGeom prst="rect">
            <a:avLst/>
          </a:prstGeom>
          <a:noFill/>
          <a:ln>
            <a:noFill/>
          </a:ln>
        </p:spPr>
      </p:pic>
      <p:sp>
        <p:nvSpPr>
          <p:cNvPr id="820" name="Google Shape;820;p78"/>
          <p:cNvSpPr txBox="1"/>
          <p:nvPr>
            <p:ph type="title"/>
          </p:nvPr>
        </p:nvSpPr>
        <p:spPr>
          <a:xfrm>
            <a:off x="311700" y="239725"/>
            <a:ext cx="3228000" cy="14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is All You Need</a:t>
            </a:r>
            <a:endParaRPr/>
          </a:p>
        </p:txBody>
      </p:sp>
      <p:pic>
        <p:nvPicPr>
          <p:cNvPr id="821" name="Google Shape;821;p78"/>
          <p:cNvPicPr preferRelativeResize="0"/>
          <p:nvPr/>
        </p:nvPicPr>
        <p:blipFill>
          <a:blip r:embed="rId4">
            <a:alphaModFix/>
          </a:blip>
          <a:stretch>
            <a:fillRect/>
          </a:stretch>
        </p:blipFill>
        <p:spPr>
          <a:xfrm>
            <a:off x="3666949" y="315925"/>
            <a:ext cx="5165350" cy="4568125"/>
          </a:xfrm>
          <a:prstGeom prst="rect">
            <a:avLst/>
          </a:prstGeom>
          <a:noFill/>
          <a:ln>
            <a:noFill/>
          </a:ln>
        </p:spPr>
      </p:pic>
      <p:sp>
        <p:nvSpPr>
          <p:cNvPr id="822" name="Google Shape;822;p78"/>
          <p:cNvSpPr txBox="1"/>
          <p:nvPr/>
        </p:nvSpPr>
        <p:spPr>
          <a:xfrm>
            <a:off x="311700" y="4709400"/>
            <a:ext cx="85206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From </a:t>
            </a:r>
            <a:r>
              <a:rPr lang="en" sz="1200" u="sng">
                <a:solidFill>
                  <a:schemeClr val="accent5"/>
                </a:solidFill>
                <a:hlinkClick r:id="rId5"/>
              </a:rPr>
              <a:t>Vaswani et al. 2017</a:t>
            </a:r>
            <a:r>
              <a:rPr lang="en" sz="1200">
                <a:solidFill>
                  <a:schemeClr val="dk1"/>
                </a:solidFill>
              </a:rPr>
              <a:t> and </a:t>
            </a:r>
            <a:r>
              <a:rPr lang="en" sz="1200" u="sng">
                <a:solidFill>
                  <a:schemeClr val="hlink"/>
                </a:solidFill>
                <a:hlinkClick r:id="rId6"/>
              </a:rPr>
              <a:t>https://research.googleblog.com/2017/08/transformer-novel-neural-network.html</a:t>
            </a:r>
            <a:r>
              <a:rPr lang="en" sz="1200"/>
              <a:t> </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is All You Need</a:t>
            </a:r>
            <a:endParaRPr/>
          </a:p>
        </p:txBody>
      </p:sp>
      <p:sp>
        <p:nvSpPr>
          <p:cNvPr id="828" name="Google Shape;828;p7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Winograd schema: coreference examples</a:t>
            </a:r>
            <a:endParaRPr/>
          </a:p>
          <a:p>
            <a:pPr indent="-342900" lvl="0" marL="457200" rtl="0" algn="l">
              <a:spcBef>
                <a:spcPts val="1600"/>
              </a:spcBef>
              <a:spcAft>
                <a:spcPts val="0"/>
              </a:spcAft>
              <a:buSzPts val="1800"/>
              <a:buChar char="-"/>
            </a:pPr>
            <a:r>
              <a:rPr lang="en"/>
              <a:t>Look at en -&gt; fr where coref needed for correct translation</a:t>
            </a:r>
            <a:endParaRPr/>
          </a:p>
          <a:p>
            <a:pPr indent="-342900" lvl="0" marL="457200" rtl="0" algn="l">
              <a:spcBef>
                <a:spcPts val="0"/>
              </a:spcBef>
              <a:spcAft>
                <a:spcPts val="0"/>
              </a:spcAft>
              <a:buSzPts val="1800"/>
              <a:buChar char="-"/>
            </a:pPr>
            <a:r>
              <a:rPr lang="en"/>
              <a:t>Attention head learns to pick the correct antecedent!</a:t>
            </a:r>
            <a:endParaRPr/>
          </a:p>
        </p:txBody>
      </p:sp>
      <p:pic>
        <p:nvPicPr>
          <p:cNvPr id="829" name="Google Shape;829;p79"/>
          <p:cNvPicPr preferRelativeResize="0"/>
          <p:nvPr/>
        </p:nvPicPr>
        <p:blipFill>
          <a:blip r:embed="rId3">
            <a:alphaModFix/>
          </a:blip>
          <a:stretch>
            <a:fillRect/>
          </a:stretch>
        </p:blipFill>
        <p:spPr>
          <a:xfrm>
            <a:off x="1524000" y="2504300"/>
            <a:ext cx="6096000" cy="2514600"/>
          </a:xfrm>
          <a:prstGeom prst="rect">
            <a:avLst/>
          </a:prstGeom>
          <a:noFill/>
          <a:ln>
            <a:noFill/>
          </a:ln>
        </p:spPr>
      </p:pic>
      <p:pic>
        <p:nvPicPr>
          <p:cNvPr id="830" name="Google Shape;830;p79"/>
          <p:cNvPicPr preferRelativeResize="0"/>
          <p:nvPr/>
        </p:nvPicPr>
        <p:blipFill>
          <a:blip r:embed="rId4">
            <a:alphaModFix/>
          </a:blip>
          <a:stretch>
            <a:fillRect/>
          </a:stretch>
        </p:blipFill>
        <p:spPr>
          <a:xfrm>
            <a:off x="5441400" y="755838"/>
            <a:ext cx="3390900" cy="962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Multilingual NMT  </a:t>
            </a:r>
            <a:r>
              <a:rPr lang="en" sz="3000"/>
              <a:t>(</a:t>
            </a:r>
            <a:r>
              <a:rPr lang="en" sz="3000" u="sng">
                <a:solidFill>
                  <a:schemeClr val="accent5"/>
                </a:solidFill>
                <a:hlinkClick r:id="rId3"/>
              </a:rPr>
              <a:t>Johnson et al. 2016</a:t>
            </a:r>
            <a:r>
              <a:rPr lang="en" sz="3000"/>
              <a:t>)</a:t>
            </a:r>
            <a:endParaRPr sz="3000"/>
          </a:p>
        </p:txBody>
      </p:sp>
      <p:sp>
        <p:nvSpPr>
          <p:cNvPr id="836" name="Google Shape;836;p8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a </a:t>
            </a:r>
            <a:r>
              <a:rPr b="1" lang="en"/>
              <a:t>single model</a:t>
            </a:r>
            <a:r>
              <a:rPr lang="en"/>
              <a:t> on many language pairs (many to many)</a:t>
            </a:r>
            <a:endParaRPr/>
          </a:p>
          <a:p>
            <a:pPr indent="0" lvl="0" marL="0" rtl="0" algn="l">
              <a:spcBef>
                <a:spcPts val="1600"/>
              </a:spcBef>
              <a:spcAft>
                <a:spcPts val="0"/>
              </a:spcAft>
              <a:buNone/>
            </a:pPr>
            <a:r>
              <a:rPr lang="en" sz="1400"/>
              <a:t>Train with special target token:</a:t>
            </a:r>
            <a:endParaRPr sz="1400"/>
          </a:p>
          <a:p>
            <a:pPr indent="0" lvl="0" marL="457200" rtl="0" algn="l">
              <a:lnSpc>
                <a:spcPct val="150000"/>
              </a:lnSpc>
              <a:spcBef>
                <a:spcPts val="1600"/>
              </a:spcBef>
              <a:spcAft>
                <a:spcPts val="0"/>
              </a:spcAft>
              <a:buNone/>
            </a:pPr>
            <a:r>
              <a:rPr lang="en" sz="1400"/>
              <a:t>Comí la comida. </a:t>
            </a:r>
            <a:r>
              <a:rPr b="1" lang="en" sz="1400"/>
              <a:t>&lt;2en&gt; </a:t>
            </a:r>
            <a:r>
              <a:rPr lang="en" sz="1400"/>
              <a:t>			I ate the food.</a:t>
            </a:r>
            <a:endParaRPr sz="1400"/>
          </a:p>
          <a:p>
            <a:pPr indent="0" lvl="0" marL="457200" rtl="0" algn="l">
              <a:spcBef>
                <a:spcPts val="0"/>
              </a:spcBef>
              <a:spcAft>
                <a:spcPts val="0"/>
              </a:spcAft>
              <a:buNone/>
            </a:pPr>
            <a:r>
              <a:rPr lang="en" sz="1400"/>
              <a:t>W266 is my favorite class ! </a:t>
            </a:r>
            <a:r>
              <a:rPr b="1" lang="en" sz="1400"/>
              <a:t>&lt;2fr&gt;</a:t>
            </a:r>
            <a:r>
              <a:rPr lang="en" sz="1400"/>
              <a:t>  	W266 est ma classe préférée.</a:t>
            </a:r>
            <a:endParaRPr/>
          </a:p>
          <a:p>
            <a:pPr indent="0" lvl="0" marL="0" rtl="0" algn="l">
              <a:spcBef>
                <a:spcPts val="1600"/>
              </a:spcBef>
              <a:spcAft>
                <a:spcPts val="0"/>
              </a:spcAft>
              <a:buNone/>
            </a:pPr>
            <a:r>
              <a:rPr lang="en"/>
              <a:t>Shared vocabulary using word-pieces (</a:t>
            </a:r>
            <a:r>
              <a:rPr lang="en" u="sng">
                <a:solidFill>
                  <a:schemeClr val="hlink"/>
                </a:solidFill>
                <a:hlinkClick r:id="rId4"/>
              </a:rPr>
              <a:t>Schuster and Nakajima 2012</a:t>
            </a:r>
            <a:r>
              <a:rPr lang="en"/>
              <a:t>):</a:t>
            </a:r>
            <a:endParaRPr/>
          </a:p>
          <a:p>
            <a:pPr indent="0" lvl="0" marL="0" rtl="0" algn="l">
              <a:lnSpc>
                <a:spcPct val="150000"/>
              </a:lnSpc>
              <a:spcBef>
                <a:spcPts val="1600"/>
              </a:spcBef>
              <a:spcAft>
                <a:spcPts val="0"/>
              </a:spcAft>
              <a:buNone/>
            </a:pPr>
            <a:r>
              <a:rPr i="1" lang="en" sz="1400"/>
              <a:t>Words:</a:t>
            </a:r>
            <a:r>
              <a:rPr lang="en" sz="1400"/>
              <a:t> 		</a:t>
            </a:r>
            <a:r>
              <a:rPr lang="en" sz="1400">
                <a:latin typeface="Consolas"/>
                <a:ea typeface="Consolas"/>
                <a:cs typeface="Consolas"/>
                <a:sym typeface="Consolas"/>
              </a:rPr>
              <a:t>Jet makers feud over seat width with big orders at stake </a:t>
            </a:r>
            <a:endParaRPr sz="1400">
              <a:latin typeface="Consolas"/>
              <a:ea typeface="Consolas"/>
              <a:cs typeface="Consolas"/>
              <a:sym typeface="Consolas"/>
            </a:endParaRPr>
          </a:p>
          <a:p>
            <a:pPr indent="0" lvl="0" marL="0" rtl="0" algn="l">
              <a:spcBef>
                <a:spcPts val="0"/>
              </a:spcBef>
              <a:spcAft>
                <a:spcPts val="0"/>
              </a:spcAft>
              <a:buNone/>
            </a:pPr>
            <a:r>
              <a:rPr i="1" lang="en" sz="1400"/>
              <a:t>Wordpieces:</a:t>
            </a:r>
            <a:r>
              <a:rPr lang="en" sz="1400"/>
              <a:t> 	</a:t>
            </a:r>
            <a:r>
              <a:rPr lang="en" sz="1400">
                <a:latin typeface="Consolas"/>
                <a:ea typeface="Consolas"/>
                <a:cs typeface="Consolas"/>
                <a:sym typeface="Consolas"/>
              </a:rPr>
              <a:t>_J et _makers _fe ud _over _seat _width _with _big _orders _at _stake</a:t>
            </a:r>
            <a:endParaRPr sz="1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8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Multilingual NMT: Evidence of Interlingua</a:t>
            </a:r>
            <a:endParaRPr/>
          </a:p>
        </p:txBody>
      </p:sp>
      <p:pic>
        <p:nvPicPr>
          <p:cNvPr id="842" name="Google Shape;842;p81"/>
          <p:cNvPicPr preferRelativeResize="0"/>
          <p:nvPr/>
        </p:nvPicPr>
        <p:blipFill>
          <a:blip r:embed="rId3">
            <a:alphaModFix/>
          </a:blip>
          <a:stretch>
            <a:fillRect/>
          </a:stretch>
        </p:blipFill>
        <p:spPr>
          <a:xfrm>
            <a:off x="2264324" y="1147225"/>
            <a:ext cx="6567973" cy="3731426"/>
          </a:xfrm>
          <a:prstGeom prst="rect">
            <a:avLst/>
          </a:prstGeom>
          <a:noFill/>
          <a:ln>
            <a:noFill/>
          </a:ln>
        </p:spPr>
      </p:pic>
      <p:sp>
        <p:nvSpPr>
          <p:cNvPr id="843" name="Google Shape;843;p81"/>
          <p:cNvSpPr txBox="1"/>
          <p:nvPr>
            <p:ph idx="1" type="body"/>
          </p:nvPr>
        </p:nvSpPr>
        <p:spPr>
          <a:xfrm>
            <a:off x="311700" y="1225225"/>
            <a:ext cx="26742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model:</a:t>
            </a:r>
            <a:endParaRPr/>
          </a:p>
          <a:p>
            <a:pPr indent="0" lvl="0" marL="0" rtl="0" algn="l">
              <a:spcBef>
                <a:spcPts val="0"/>
              </a:spcBef>
              <a:spcAft>
                <a:spcPts val="0"/>
              </a:spcAft>
              <a:buNone/>
            </a:pPr>
            <a:r>
              <a:rPr lang="en" sz="1600">
                <a:latin typeface="Consolas"/>
                <a:ea typeface="Consolas"/>
                <a:cs typeface="Consolas"/>
                <a:sym typeface="Consolas"/>
              </a:rPr>
              <a:t>  </a:t>
            </a:r>
            <a:r>
              <a:rPr lang="en" sz="1600">
                <a:latin typeface="Consolas"/>
                <a:ea typeface="Consolas"/>
                <a:cs typeface="Consolas"/>
                <a:sym typeface="Consolas"/>
              </a:rPr>
              <a:t>en -&gt; ja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ja -&gt; en</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en -&gt; ko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ko -&gt; en</a:t>
            </a:r>
            <a:endParaRPr sz="1600">
              <a:latin typeface="Consolas"/>
              <a:ea typeface="Consolas"/>
              <a:cs typeface="Consolas"/>
              <a:sym typeface="Consolas"/>
            </a:endParaRPr>
          </a:p>
        </p:txBody>
      </p:sp>
      <p:sp>
        <p:nvSpPr>
          <p:cNvPr id="844" name="Google Shape;844;p81"/>
          <p:cNvSpPr txBox="1"/>
          <p:nvPr/>
        </p:nvSpPr>
        <p:spPr>
          <a:xfrm>
            <a:off x="3413825" y="1225225"/>
            <a:ext cx="3841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1200"/>
              <a:t>Figure 2 of </a:t>
            </a:r>
            <a:r>
              <a:rPr i="1" lang="en" sz="1200" u="sng">
                <a:solidFill>
                  <a:schemeClr val="hlink"/>
                </a:solidFill>
                <a:hlinkClick r:id="rId4"/>
              </a:rPr>
              <a:t>Johnson et al. 2016</a:t>
            </a:r>
            <a:endParaRPr i="1"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MT is *really* hard</a:t>
            </a:r>
            <a:endParaRPr/>
          </a:p>
        </p:txBody>
      </p:sp>
      <p:sp>
        <p:nvSpPr>
          <p:cNvPr id="99" name="Google Shape;99;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Monolingual Training</a:t>
            </a:r>
            <a:endParaRPr/>
          </a:p>
        </p:txBody>
      </p:sp>
      <p:sp>
        <p:nvSpPr>
          <p:cNvPr id="850" name="Google Shape;850;p82"/>
          <p:cNvSpPr txBox="1"/>
          <p:nvPr>
            <p:ph idx="1" type="body"/>
          </p:nvPr>
        </p:nvSpPr>
        <p:spPr>
          <a:xfrm>
            <a:off x="311700" y="4071950"/>
            <a:ext cx="85206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u="sng">
                <a:solidFill>
                  <a:schemeClr val="hlink"/>
                </a:solidFill>
                <a:hlinkClick r:id="rId3"/>
              </a:rPr>
              <a:t>Unsupervised Neural Machine Translation (Artetxe et al. 2018)</a:t>
            </a:r>
            <a:endParaRPr sz="1400"/>
          </a:p>
        </p:txBody>
      </p:sp>
      <p:pic>
        <p:nvPicPr>
          <p:cNvPr id="851" name="Google Shape;851;p82"/>
          <p:cNvPicPr preferRelativeResize="0"/>
          <p:nvPr/>
        </p:nvPicPr>
        <p:blipFill>
          <a:blip r:embed="rId4">
            <a:alphaModFix/>
          </a:blip>
          <a:stretch>
            <a:fillRect/>
          </a:stretch>
        </p:blipFill>
        <p:spPr>
          <a:xfrm>
            <a:off x="2711000" y="1261788"/>
            <a:ext cx="3722011" cy="26199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8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Monolingual Training</a:t>
            </a:r>
            <a:endParaRPr/>
          </a:p>
        </p:txBody>
      </p:sp>
      <p:sp>
        <p:nvSpPr>
          <p:cNvPr id="857" name="Google Shape;857;p83"/>
          <p:cNvSpPr txBox="1"/>
          <p:nvPr>
            <p:ph idx="1" type="body"/>
          </p:nvPr>
        </p:nvSpPr>
        <p:spPr>
          <a:xfrm>
            <a:off x="311700" y="4071950"/>
            <a:ext cx="85206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u="sng">
                <a:solidFill>
                  <a:schemeClr val="hlink"/>
                </a:solidFill>
                <a:hlinkClick r:id="rId3"/>
              </a:rPr>
              <a:t>Unsupervised Machine Translation using Monolingual Corpora Only (Lample et al. 2018)</a:t>
            </a:r>
            <a:endParaRPr sz="1400"/>
          </a:p>
        </p:txBody>
      </p:sp>
      <p:pic>
        <p:nvPicPr>
          <p:cNvPr id="858" name="Google Shape;858;p83"/>
          <p:cNvPicPr preferRelativeResize="0"/>
          <p:nvPr/>
        </p:nvPicPr>
        <p:blipFill>
          <a:blip r:embed="rId4">
            <a:alphaModFix/>
          </a:blip>
          <a:stretch>
            <a:fillRect/>
          </a:stretch>
        </p:blipFill>
        <p:spPr>
          <a:xfrm>
            <a:off x="480225" y="1933112"/>
            <a:ext cx="8183550" cy="1938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8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Convolutional Neural Networks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pic>
        <p:nvPicPr>
          <p:cNvPr id="868" name="Google Shape;868;p85"/>
          <p:cNvPicPr preferRelativeResize="0"/>
          <p:nvPr/>
        </p:nvPicPr>
        <p:blipFill>
          <a:blip r:embed="rId3">
            <a:alphaModFix/>
          </a:blip>
          <a:stretch>
            <a:fillRect/>
          </a:stretch>
        </p:blipFill>
        <p:spPr>
          <a:xfrm>
            <a:off x="2179275" y="675475"/>
            <a:ext cx="4419600" cy="3409950"/>
          </a:xfrm>
          <a:prstGeom prst="rect">
            <a:avLst/>
          </a:prstGeom>
          <a:noFill/>
          <a:ln>
            <a:noFill/>
          </a:ln>
        </p:spPr>
      </p:pic>
      <p:sp>
        <p:nvSpPr>
          <p:cNvPr id="869" name="Google Shape;869;p85"/>
          <p:cNvSpPr txBox="1"/>
          <p:nvPr/>
        </p:nvSpPr>
        <p:spPr>
          <a:xfrm>
            <a:off x="602975" y="4402475"/>
            <a:ext cx="81075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https://developer.apple.com/library/content/documentation/Performance/Conceptual/vImage/ConvolutionOperations/ConvolutionOperations.html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pic>
        <p:nvPicPr>
          <p:cNvPr id="874" name="Google Shape;874;p86"/>
          <p:cNvPicPr preferRelativeResize="0"/>
          <p:nvPr/>
        </p:nvPicPr>
        <p:blipFill>
          <a:blip r:embed="rId3">
            <a:alphaModFix/>
          </a:blip>
          <a:stretch>
            <a:fillRect/>
          </a:stretch>
        </p:blipFill>
        <p:spPr>
          <a:xfrm>
            <a:off x="1724673" y="163525"/>
            <a:ext cx="5604201" cy="48275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Convolution over characters</a:t>
            </a:r>
            <a:endParaRPr/>
          </a:p>
        </p:txBody>
      </p:sp>
      <p:pic>
        <p:nvPicPr>
          <p:cNvPr id="880" name="Google Shape;880;p87"/>
          <p:cNvPicPr preferRelativeResize="0"/>
          <p:nvPr/>
        </p:nvPicPr>
        <p:blipFill>
          <a:blip r:embed="rId3">
            <a:alphaModFix/>
          </a:blip>
          <a:stretch>
            <a:fillRect/>
          </a:stretch>
        </p:blipFill>
        <p:spPr>
          <a:xfrm>
            <a:off x="3124200" y="1299625"/>
            <a:ext cx="3124200" cy="2562225"/>
          </a:xfrm>
          <a:prstGeom prst="rect">
            <a:avLst/>
          </a:prstGeom>
          <a:noFill/>
          <a:ln>
            <a:noFill/>
          </a:ln>
        </p:spPr>
      </p:pic>
      <p:sp>
        <p:nvSpPr>
          <p:cNvPr id="881" name="Google Shape;881;p87"/>
          <p:cNvSpPr txBox="1"/>
          <p:nvPr/>
        </p:nvSpPr>
        <p:spPr>
          <a:xfrm>
            <a:off x="438575" y="4111825"/>
            <a:ext cx="67272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Neural Machine Translation in Linear* Time, Kalchbrenner et al, March 2017</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Language Model</a:t>
            </a:r>
            <a:endParaRPr/>
          </a:p>
        </p:txBody>
      </p:sp>
      <p:pic>
        <p:nvPicPr>
          <p:cNvPr id="887" name="Google Shape;887;p88"/>
          <p:cNvPicPr preferRelativeResize="0"/>
          <p:nvPr/>
        </p:nvPicPr>
        <p:blipFill>
          <a:blip r:embed="rId3">
            <a:alphaModFix/>
          </a:blip>
          <a:stretch>
            <a:fillRect/>
          </a:stretch>
        </p:blipFill>
        <p:spPr>
          <a:xfrm>
            <a:off x="2362200" y="1299625"/>
            <a:ext cx="3886200" cy="2886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8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Translation Model</a:t>
            </a:r>
            <a:endParaRPr/>
          </a:p>
        </p:txBody>
      </p:sp>
      <p:pic>
        <p:nvPicPr>
          <p:cNvPr id="893" name="Google Shape;893;p89"/>
          <p:cNvPicPr preferRelativeResize="0"/>
          <p:nvPr/>
        </p:nvPicPr>
        <p:blipFill>
          <a:blip r:embed="rId3">
            <a:alphaModFix/>
          </a:blip>
          <a:stretch>
            <a:fillRect/>
          </a:stretch>
        </p:blipFill>
        <p:spPr>
          <a:xfrm>
            <a:off x="457200" y="1452025"/>
            <a:ext cx="8058150" cy="2914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90"/>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9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Alignments: Cross-Lingual Parsing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MT is *really* hard</a:t>
            </a:r>
            <a:endParaRPr/>
          </a:p>
        </p:txBody>
      </p:sp>
      <p:sp>
        <p:nvSpPr>
          <p:cNvPr id="105" name="Google Shape;105;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Division of words (i.e. Eskimo)</a:t>
            </a:r>
            <a:endParaRPr/>
          </a:p>
          <a:p>
            <a:pPr indent="-342900" lvl="0" marL="457200" rtl="0" algn="l">
              <a:spcBef>
                <a:spcPts val="0"/>
              </a:spcBef>
              <a:spcAft>
                <a:spcPts val="0"/>
              </a:spcAft>
              <a:buSzPts val="1800"/>
              <a:buChar char="-"/>
            </a:pPr>
            <a:r>
              <a:rPr lang="en"/>
              <a:t>Syntax differences</a:t>
            </a:r>
            <a:endParaRPr/>
          </a:p>
          <a:p>
            <a:pPr indent="-317500" lvl="1" marL="914400" rtl="0" algn="l">
              <a:spcBef>
                <a:spcPts val="0"/>
              </a:spcBef>
              <a:spcAft>
                <a:spcPts val="0"/>
              </a:spcAft>
              <a:buSzPts val="1400"/>
              <a:buChar char="-"/>
            </a:pPr>
            <a:r>
              <a:rPr lang="en"/>
              <a:t>SVO (like English) vs. SOV (like Japanese)</a:t>
            </a:r>
            <a:endParaRPr/>
          </a:p>
          <a:p>
            <a:pPr indent="-317500" lvl="1" marL="914400" rtl="0" algn="l">
              <a:spcBef>
                <a:spcPts val="0"/>
              </a:spcBef>
              <a:spcAft>
                <a:spcPts val="0"/>
              </a:spcAft>
              <a:buSzPts val="1400"/>
              <a:buChar char="-"/>
            </a:pPr>
            <a:r>
              <a:rPr lang="en"/>
              <a:t>Placement of adjectives</a:t>
            </a:r>
            <a:endParaRPr/>
          </a:p>
          <a:p>
            <a:pPr indent="-342900" lvl="0" marL="457200" rtl="0" algn="l">
              <a:spcBef>
                <a:spcPts val="0"/>
              </a:spcBef>
              <a:spcAft>
                <a:spcPts val="0"/>
              </a:spcAft>
              <a:buSzPts val="1800"/>
              <a:buChar char="-"/>
            </a:pPr>
            <a:r>
              <a:rPr lang="en"/>
              <a:t>Head marking</a:t>
            </a:r>
            <a:endParaRPr/>
          </a:p>
          <a:p>
            <a:pPr indent="-317500" lvl="1" marL="914400" rtl="0" algn="l">
              <a:spcBef>
                <a:spcPts val="0"/>
              </a:spcBef>
              <a:spcAft>
                <a:spcPts val="0"/>
              </a:spcAft>
              <a:buSzPts val="1400"/>
              <a:buChar char="-"/>
            </a:pPr>
            <a:r>
              <a:rPr lang="en"/>
              <a:t>The man's house vs. "the man house-his" (in Hungarian)</a:t>
            </a:r>
            <a:endParaRPr/>
          </a:p>
          <a:p>
            <a:pPr indent="-342900" lvl="0" marL="457200" rtl="0" algn="l">
              <a:spcBef>
                <a:spcPts val="0"/>
              </a:spcBef>
              <a:spcAft>
                <a:spcPts val="0"/>
              </a:spcAft>
              <a:buSzPts val="1800"/>
              <a:buChar char="-"/>
            </a:pPr>
            <a:r>
              <a:rPr lang="en"/>
              <a:t>Referential density</a:t>
            </a:r>
            <a:endParaRPr/>
          </a:p>
          <a:p>
            <a:pPr indent="-317500" lvl="1" marL="914400" rtl="0" algn="l">
              <a:spcBef>
                <a:spcPts val="0"/>
              </a:spcBef>
              <a:spcAft>
                <a:spcPts val="0"/>
              </a:spcAft>
              <a:buSzPts val="1400"/>
              <a:buChar char="-"/>
            </a:pPr>
            <a:r>
              <a:rPr lang="en"/>
              <a:t>Lack of vs presence of pronouns</a:t>
            </a:r>
            <a:endParaRPr/>
          </a:p>
          <a:p>
            <a:pPr indent="-342900" lvl="0" marL="457200" rtl="0" algn="l">
              <a:spcBef>
                <a:spcPts val="0"/>
              </a:spcBef>
              <a:spcAft>
                <a:spcPts val="0"/>
              </a:spcAft>
              <a:buSzPts val="1800"/>
              <a:buChar char="-"/>
            </a:pPr>
            <a:r>
              <a:rPr lang="en"/>
              <a:t>Homonyms </a:t>
            </a:r>
            <a:endParaRPr/>
          </a:p>
          <a:p>
            <a:pPr indent="-317500" lvl="1" marL="914400" rtl="0" algn="l">
              <a:spcBef>
                <a:spcPts val="0"/>
              </a:spcBef>
              <a:spcAft>
                <a:spcPts val="0"/>
              </a:spcAft>
              <a:buSzPts val="1400"/>
              <a:buChar char="-"/>
            </a:pPr>
            <a:r>
              <a:rPr lang="en"/>
              <a:t>bass (the fish? the instrument?)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9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Cross-Lingual Parsing</a:t>
            </a:r>
            <a:endParaRPr/>
          </a:p>
        </p:txBody>
      </p:sp>
      <p:sp>
        <p:nvSpPr>
          <p:cNvPr id="909" name="Google Shape;909;p92"/>
          <p:cNvSpPr txBox="1"/>
          <p:nvPr>
            <p:ph idx="1" type="body"/>
          </p:nvPr>
        </p:nvSpPr>
        <p:spPr>
          <a:xfrm>
            <a:off x="311700" y="1225225"/>
            <a:ext cx="3405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MT doesn’t need explicit alignment model.</a:t>
            </a:r>
            <a:endParaRPr/>
          </a:p>
          <a:p>
            <a:pPr indent="0" lvl="0" marL="0" rtl="0" algn="l">
              <a:spcBef>
                <a:spcPts val="1600"/>
              </a:spcBef>
              <a:spcAft>
                <a:spcPts val="0"/>
              </a:spcAft>
              <a:buNone/>
            </a:pPr>
            <a:r>
              <a:rPr b="1" lang="en"/>
              <a:t>But:</a:t>
            </a:r>
            <a:r>
              <a:rPr lang="en"/>
              <a:t> alignments useful for domain transfer!</a:t>
            </a:r>
            <a:endParaRPr/>
          </a:p>
          <a:p>
            <a:pPr indent="0" lvl="0" marL="0" rtl="0" algn="l">
              <a:spcBef>
                <a:spcPts val="1600"/>
              </a:spcBef>
              <a:spcAft>
                <a:spcPts val="0"/>
              </a:spcAft>
              <a:buNone/>
            </a:pPr>
            <a:r>
              <a:rPr b="1" lang="en"/>
              <a:t>Input:</a:t>
            </a:r>
            <a:r>
              <a:rPr lang="en"/>
              <a:t> English parser</a:t>
            </a:r>
            <a:endParaRPr/>
          </a:p>
          <a:p>
            <a:pPr indent="0" lvl="0" marL="0" rtl="0" algn="l">
              <a:spcBef>
                <a:spcPts val="1600"/>
              </a:spcBef>
              <a:spcAft>
                <a:spcPts val="0"/>
              </a:spcAft>
              <a:buNone/>
            </a:pPr>
            <a:r>
              <a:rPr b="1" lang="en"/>
              <a:t>Input: </a:t>
            </a:r>
            <a:r>
              <a:rPr lang="en"/>
              <a:t>parallel sentences (f, e)</a:t>
            </a:r>
            <a:endParaRPr/>
          </a:p>
          <a:p>
            <a:pPr indent="0" lvl="0" marL="0" rtl="0" algn="l">
              <a:spcBef>
                <a:spcPts val="1600"/>
              </a:spcBef>
              <a:spcAft>
                <a:spcPts val="1600"/>
              </a:spcAft>
              <a:buNone/>
            </a:pPr>
            <a:r>
              <a:rPr b="1" lang="en"/>
              <a:t>Output:</a:t>
            </a:r>
            <a:r>
              <a:rPr lang="en"/>
              <a:t> parsed foreign sentences</a:t>
            </a:r>
            <a:endParaRPr/>
          </a:p>
        </p:txBody>
      </p:sp>
      <p:pic>
        <p:nvPicPr>
          <p:cNvPr descr="projected_deps_hwa2005.png" id="910" name="Google Shape;910;p92"/>
          <p:cNvPicPr preferRelativeResize="0"/>
          <p:nvPr/>
        </p:nvPicPr>
        <p:blipFill>
          <a:blip r:embed="rId3">
            <a:alphaModFix/>
          </a:blip>
          <a:stretch>
            <a:fillRect/>
          </a:stretch>
        </p:blipFill>
        <p:spPr>
          <a:xfrm>
            <a:off x="3717300" y="1385675"/>
            <a:ext cx="5426698" cy="3033099"/>
          </a:xfrm>
          <a:prstGeom prst="rect">
            <a:avLst/>
          </a:prstGeom>
          <a:noFill/>
          <a:ln>
            <a:noFill/>
          </a:ln>
        </p:spPr>
      </p:pic>
      <p:sp>
        <p:nvSpPr>
          <p:cNvPr id="911" name="Google Shape;911;p92"/>
          <p:cNvSpPr txBox="1"/>
          <p:nvPr/>
        </p:nvSpPr>
        <p:spPr>
          <a:xfrm>
            <a:off x="2337125" y="4579225"/>
            <a:ext cx="6698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Source: “Bootstrapping Parsers via Syntactic Projection across Parallel Texts” (Hwa et al. 2005)</a:t>
            </a:r>
            <a:endParaRPr sz="1200"/>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Cross-Lingual Parsing</a:t>
            </a:r>
            <a:endParaRPr/>
          </a:p>
        </p:txBody>
      </p:sp>
      <p:sp>
        <p:nvSpPr>
          <p:cNvPr id="917" name="Google Shape;917;p93"/>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(almost) Equivalent to matrix multiplication:</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If interested in typed edges, can treat E as 3rd-rank tensor</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Normalize columns of E</a:t>
            </a:r>
            <a:r>
              <a:rPr baseline="30000" lang="en">
                <a:solidFill>
                  <a:srgbClr val="000000"/>
                </a:solidFill>
              </a:rPr>
              <a:t>t</a:t>
            </a:r>
            <a:r>
              <a:rPr lang="en">
                <a:solidFill>
                  <a:srgbClr val="000000"/>
                </a:solidFill>
              </a:rPr>
              <a:t>, then DMST to decode</a:t>
            </a:r>
            <a:endParaRPr>
              <a:solidFill>
                <a:srgbClr val="000000"/>
              </a:solidFill>
            </a:endParaRPr>
          </a:p>
          <a:p>
            <a:pPr indent="0" lvl="0" marL="0" rtl="0" algn="l">
              <a:spcBef>
                <a:spcPts val="1600"/>
              </a:spcBef>
              <a:spcAft>
                <a:spcPts val="1600"/>
              </a:spcAft>
              <a:buNone/>
            </a:pPr>
            <a:r>
              <a:t/>
            </a:r>
            <a:endParaRPr/>
          </a:p>
        </p:txBody>
      </p:sp>
      <p:pic>
        <p:nvPicPr>
          <p:cNvPr descr="project_deps.png" id="918" name="Google Shape;918;p93"/>
          <p:cNvPicPr preferRelativeResize="0"/>
          <p:nvPr/>
        </p:nvPicPr>
        <p:blipFill>
          <a:blip r:embed="rId3">
            <a:alphaModFix/>
          </a:blip>
          <a:stretch>
            <a:fillRect/>
          </a:stretch>
        </p:blipFill>
        <p:spPr>
          <a:xfrm>
            <a:off x="650450" y="1225225"/>
            <a:ext cx="3354981" cy="3479024"/>
          </a:xfrm>
          <a:prstGeom prst="rect">
            <a:avLst/>
          </a:prstGeom>
          <a:noFill/>
          <a:ln>
            <a:noFill/>
          </a:ln>
        </p:spPr>
      </p:pic>
      <p:pic>
        <p:nvPicPr>
          <p:cNvPr descr="dep_project_math.png" id="919" name="Google Shape;919;p93"/>
          <p:cNvPicPr preferRelativeResize="0"/>
          <p:nvPr/>
        </p:nvPicPr>
        <p:blipFill>
          <a:blip r:embed="rId4">
            <a:alphaModFix/>
          </a:blip>
          <a:stretch>
            <a:fillRect/>
          </a:stretch>
        </p:blipFill>
        <p:spPr>
          <a:xfrm>
            <a:off x="4892475" y="1795225"/>
            <a:ext cx="3863626" cy="1609825"/>
          </a:xfrm>
          <a:prstGeom prst="rect">
            <a:avLst/>
          </a:prstGeom>
          <a:noFill/>
          <a:ln>
            <a:noFill/>
          </a:ln>
        </p:spPr>
      </p:pic>
      <p:sp>
        <p:nvSpPr>
          <p:cNvPr id="920" name="Google Shape;920;p93"/>
          <p:cNvSpPr txBox="1"/>
          <p:nvPr/>
        </p:nvSpPr>
        <p:spPr>
          <a:xfrm>
            <a:off x="239225" y="4784650"/>
            <a:ext cx="72231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Multilingual Projection for Parsing Truly Low-Resource Languages (Agic, et al. 2016)</a:t>
            </a:r>
            <a:endParaRPr sz="1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9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Better models?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1 Limitations</a:t>
            </a:r>
            <a:endParaRPr/>
          </a:p>
        </p:txBody>
      </p:sp>
      <p:sp>
        <p:nvSpPr>
          <p:cNvPr id="931" name="Google Shape;931;p9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Bag-of-words model! (yuck)</a:t>
            </a:r>
            <a:endParaRPr/>
          </a:p>
          <a:p>
            <a:pPr indent="-342900" lvl="0" marL="457200" rtl="0" algn="l">
              <a:spcBef>
                <a:spcPts val="0"/>
              </a:spcBef>
              <a:spcAft>
                <a:spcPts val="0"/>
              </a:spcAft>
              <a:buSzPts val="1800"/>
              <a:buChar char="-"/>
            </a:pPr>
            <a:r>
              <a:rPr b="1" lang="en"/>
              <a:t>P(f | e)</a:t>
            </a:r>
            <a:r>
              <a:rPr lang="en"/>
              <a:t> doesn’t depend on order of sequence e</a:t>
            </a:r>
            <a:endParaRPr/>
          </a:p>
          <a:p>
            <a:pPr indent="-342900" lvl="0" marL="457200" rtl="0" algn="l">
              <a:spcBef>
                <a:spcPts val="0"/>
              </a:spcBef>
              <a:spcAft>
                <a:spcPts val="0"/>
              </a:spcAft>
              <a:buSzPts val="1800"/>
              <a:buChar char="-"/>
            </a:pPr>
            <a:r>
              <a:rPr lang="en"/>
              <a:t>Thus, </a:t>
            </a:r>
            <a:r>
              <a:rPr b="1" lang="en"/>
              <a:t>P(e | f)</a:t>
            </a:r>
            <a:r>
              <a:rPr lang="en"/>
              <a:t> relies on LM </a:t>
            </a:r>
            <a:r>
              <a:rPr b="1" lang="en"/>
              <a:t>P(e)</a:t>
            </a:r>
            <a:r>
              <a:rPr lang="en"/>
              <a:t> for fluency</a:t>
            </a:r>
            <a:endParaRPr/>
          </a:p>
          <a:p>
            <a:pPr indent="-342900" lvl="0" marL="457200" rtl="0" algn="l">
              <a:spcBef>
                <a:spcPts val="0"/>
              </a:spcBef>
              <a:spcAft>
                <a:spcPts val="0"/>
              </a:spcAft>
              <a:buSzPts val="1800"/>
              <a:buChar char="-"/>
            </a:pPr>
            <a:r>
              <a:rPr b="1" lang="en"/>
              <a:t>Problems?</a:t>
            </a:r>
            <a:endParaRPr b="1"/>
          </a:p>
          <a:p>
            <a:pPr indent="0" lvl="0" marL="0" rtl="0" algn="l">
              <a:spcBef>
                <a:spcPts val="1600"/>
              </a:spcBef>
              <a:spcAft>
                <a:spcPts val="0"/>
              </a:spcAft>
              <a:buNone/>
            </a:pPr>
            <a:r>
              <a:rPr lang="en"/>
              <a:t>Alignments all independent</a:t>
            </a:r>
            <a:endParaRPr/>
          </a:p>
          <a:p>
            <a:pPr indent="0" lvl="0" marL="0" rtl="0" algn="l">
              <a:spcBef>
                <a:spcPts val="1600"/>
              </a:spcBef>
              <a:spcAft>
                <a:spcPts val="0"/>
              </a:spcAft>
              <a:buNone/>
            </a:pPr>
            <a:r>
              <a:rPr lang="en"/>
              <a:t>No many-to-one alignments, or many-to-many</a:t>
            </a:r>
            <a:endParaRPr/>
          </a:p>
          <a:p>
            <a:pPr indent="-342900" lvl="0" marL="457200" rtl="0" algn="l">
              <a:spcBef>
                <a:spcPts val="0"/>
              </a:spcBef>
              <a:spcAft>
                <a:spcPts val="0"/>
              </a:spcAft>
              <a:buSzPts val="1800"/>
              <a:buChar char="-"/>
            </a:pPr>
            <a:r>
              <a:rPr b="1" lang="en"/>
              <a:t>Problems?</a:t>
            </a:r>
            <a:endParaRPr b="1"/>
          </a:p>
          <a:p>
            <a:pPr indent="0" lvl="0" marL="0" rtl="0" algn="l">
              <a:spcBef>
                <a:spcPts val="1600"/>
              </a:spcBef>
              <a:spcAft>
                <a:spcPts val="0"/>
              </a:spcAft>
              <a:buNone/>
            </a:pPr>
            <a:r>
              <a:rPr lang="en"/>
              <a:t>Word-factored - </a:t>
            </a:r>
            <a:r>
              <a:rPr b="1" lang="en"/>
              <a:t>problems?</a:t>
            </a:r>
            <a:endParaRPr b="1"/>
          </a:p>
          <a:p>
            <a:pPr indent="0" lvl="0" marL="0" rtl="0" algn="l">
              <a:spcBef>
                <a:spcPts val="1600"/>
              </a:spcBef>
              <a:spcAft>
                <a:spcPts val="1600"/>
              </a:spcAft>
              <a:buNone/>
            </a:pPr>
            <a:r>
              <a:t/>
            </a:r>
            <a:endParaRPr/>
          </a:p>
        </p:txBody>
      </p:sp>
      <p:pic>
        <p:nvPicPr>
          <p:cNvPr descr="model1_pfe.png" id="932" name="Google Shape;932;p95"/>
          <p:cNvPicPr preferRelativeResize="0"/>
          <p:nvPr/>
        </p:nvPicPr>
        <p:blipFill rotWithShape="1">
          <a:blip r:embed="rId3">
            <a:alphaModFix/>
          </a:blip>
          <a:srcRect b="15129" l="0" r="0" t="8265"/>
          <a:stretch/>
        </p:blipFill>
        <p:spPr>
          <a:xfrm>
            <a:off x="4311600" y="2264525"/>
            <a:ext cx="4443300" cy="970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1 vs. Model 2</a:t>
            </a:r>
            <a:endParaRPr/>
          </a:p>
        </p:txBody>
      </p:sp>
      <p:sp>
        <p:nvSpPr>
          <p:cNvPr id="938" name="Google Shape;938;p9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“bag of words”</a:t>
            </a:r>
            <a:endParaRPr/>
          </a:p>
          <a:p>
            <a:pPr indent="0" lvl="0" marL="0" rtl="0" algn="l">
              <a:spcBef>
                <a:spcPts val="1600"/>
              </a:spcBef>
              <a:spcAft>
                <a:spcPts val="0"/>
              </a:spcAft>
              <a:buClr>
                <a:schemeClr val="dk1"/>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Uniform(0, ℓ + 1)</a:t>
            </a:r>
            <a:endParaRPr b="1" sz="1400">
              <a:solidFill>
                <a:srgbClr val="9900FF"/>
              </a:solidFill>
            </a:endParaRPr>
          </a:p>
          <a:p>
            <a:pPr indent="-317500" lvl="1" marL="914400" rtl="0" algn="l">
              <a:spcBef>
                <a:spcPts val="1000"/>
              </a:spcBef>
              <a:spcAft>
                <a:spcPts val="0"/>
              </a:spcAft>
              <a:buSzPts val="1400"/>
              <a:buChar char="○"/>
            </a:pPr>
            <a:r>
              <a:rPr b="1" lang="en" sz="1400"/>
              <a:t>a</a:t>
            </a:r>
            <a:r>
              <a:rPr b="1" baseline="-25000" lang="en" sz="1400"/>
              <a:t>i</a:t>
            </a:r>
            <a:r>
              <a:rPr b="1" lang="en" sz="1400"/>
              <a:t> </a:t>
            </a:r>
            <a:r>
              <a:rPr lang="en" sz="1400"/>
              <a:t>independent</a:t>
            </a:r>
            <a:endParaRPr sz="1400"/>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a:solidFill>
                <a:srgbClr val="999999"/>
              </a:solidFill>
            </a:endParaRPr>
          </a:p>
        </p:txBody>
      </p:sp>
      <p:sp>
        <p:nvSpPr>
          <p:cNvPr id="939" name="Google Shape;939;p96"/>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 2: distortion probabilities</a:t>
            </a:r>
            <a:endParaRPr/>
          </a:p>
          <a:p>
            <a:pPr indent="0" lvl="0" marL="0" rtl="0" algn="l">
              <a:spcBef>
                <a:spcPts val="1600"/>
              </a:spcBef>
              <a:spcAft>
                <a:spcPts val="0"/>
              </a:spcAft>
              <a:buClr>
                <a:schemeClr val="dk1"/>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i, ℓ, m)</a:t>
            </a:r>
            <a:endParaRPr b="1" sz="1400">
              <a:solidFill>
                <a:srgbClr val="9900FF"/>
              </a:solidFill>
            </a:endParaRPr>
          </a:p>
          <a:p>
            <a:pPr indent="-317500" lvl="1" marL="914400" rtl="0" algn="l">
              <a:spcBef>
                <a:spcPts val="1000"/>
              </a:spcBef>
              <a:spcAft>
                <a:spcPts val="0"/>
              </a:spcAft>
              <a:buSzPts val="1400"/>
              <a:buChar char="○"/>
            </a:pPr>
            <a:r>
              <a:rPr b="1" lang="en" sz="1400"/>
              <a:t>a</a:t>
            </a:r>
            <a:r>
              <a:rPr b="1" baseline="-25000" lang="en" sz="1400"/>
              <a:t>i</a:t>
            </a:r>
            <a:r>
              <a:rPr b="1" lang="en" sz="1400"/>
              <a:t> </a:t>
            </a:r>
            <a:r>
              <a:rPr lang="en" sz="1400"/>
              <a:t>independent</a:t>
            </a:r>
            <a:endParaRPr sz="1400"/>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a:solidFill>
                <a:srgbClr val="99999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9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HMM Model</a:t>
            </a:r>
            <a:endParaRPr/>
          </a:p>
        </p:txBody>
      </p:sp>
      <p:sp>
        <p:nvSpPr>
          <p:cNvPr id="945" name="Google Shape;945;p9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HMM: sequence model over alignments</a:t>
            </a:r>
            <a:endParaRPr/>
          </a:p>
          <a:p>
            <a:pPr indent="0" lvl="0" marL="0" rtl="0" algn="l">
              <a:spcBef>
                <a:spcPts val="1600"/>
              </a:spcBef>
              <a:spcAft>
                <a:spcPts val="0"/>
              </a:spcAft>
              <a:buClr>
                <a:srgbClr val="000000"/>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a</a:t>
            </a:r>
            <a:r>
              <a:rPr b="1" baseline="-25000" lang="en" sz="1400">
                <a:solidFill>
                  <a:srgbClr val="9900FF"/>
                </a:solidFill>
              </a:rPr>
              <a:t>i-1</a:t>
            </a:r>
            <a:r>
              <a:rPr b="1" lang="en" sz="1400">
                <a:solidFill>
                  <a:srgbClr val="9900FF"/>
                </a:solidFill>
              </a:rPr>
              <a:t>)</a:t>
            </a:r>
            <a:endParaRPr b="1" sz="1400">
              <a:solidFill>
                <a:srgbClr val="9900FF"/>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b="1" lang="en" sz="1400">
                <a:solidFill>
                  <a:srgbClr val="0000FF"/>
                </a:solidFill>
              </a:rPr>
              <a:t> form Markov chain</a:t>
            </a:r>
            <a:endParaRPr b="1" sz="1400">
              <a:solidFill>
                <a:srgbClr val="0000FF"/>
              </a:solidFill>
            </a:endParaRPr>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sz="1400"/>
          </a:p>
        </p:txBody>
      </p:sp>
      <p:sp>
        <p:nvSpPr>
          <p:cNvPr id="946" name="Google Shape;946;p9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Model 2: distortion probabilities</a:t>
            </a:r>
            <a:endParaRPr/>
          </a:p>
          <a:p>
            <a:pPr indent="0" lvl="0" marL="0" rtl="0" algn="l">
              <a:spcBef>
                <a:spcPts val="1600"/>
              </a:spcBef>
              <a:spcAft>
                <a:spcPts val="0"/>
              </a:spcAft>
              <a:buClr>
                <a:srgbClr val="000000"/>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i, ℓ, m)</a:t>
            </a:r>
            <a:endParaRPr b="1" sz="1400">
              <a:solidFill>
                <a:srgbClr val="9900FF"/>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b="1" lang="en" sz="1400">
                <a:solidFill>
                  <a:srgbClr val="0000FF"/>
                </a:solidFill>
              </a:rPr>
              <a:t> independent</a:t>
            </a:r>
            <a:endParaRPr b="1" sz="1400">
              <a:solidFill>
                <a:srgbClr val="0000FF"/>
              </a:solidFill>
            </a:endParaRPr>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MT is *really* hard</a:t>
            </a:r>
            <a:endParaRPr/>
          </a:p>
        </p:txBody>
      </p:sp>
      <p:sp>
        <p:nvSpPr>
          <p:cNvPr id="111" name="Google Shape;111;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Polysemy </a:t>
            </a:r>
            <a:endParaRPr/>
          </a:p>
          <a:p>
            <a:pPr indent="-317500" lvl="1" marL="914400" rtl="0" algn="l">
              <a:spcBef>
                <a:spcPts val="0"/>
              </a:spcBef>
              <a:spcAft>
                <a:spcPts val="0"/>
              </a:spcAft>
              <a:buSzPts val="1400"/>
              <a:buChar char="-"/>
            </a:pPr>
            <a:r>
              <a:rPr lang="en">
                <a:solidFill>
                  <a:srgbClr val="9900FF"/>
                </a:solidFill>
              </a:rPr>
              <a:t>I know</a:t>
            </a:r>
            <a:r>
              <a:rPr lang="en"/>
              <a:t> vs. </a:t>
            </a:r>
            <a:r>
              <a:rPr lang="en">
                <a:solidFill>
                  <a:srgbClr val="FF0000"/>
                </a:solidFill>
              </a:rPr>
              <a:t>Je connais</a:t>
            </a:r>
            <a:r>
              <a:rPr lang="en"/>
              <a:t> or </a:t>
            </a:r>
            <a:r>
              <a:rPr lang="en">
                <a:solidFill>
                  <a:srgbClr val="FF0000"/>
                </a:solidFill>
              </a:rPr>
              <a:t>Je sais</a:t>
            </a:r>
            <a:r>
              <a:rPr lang="en"/>
              <a:t> (in French)</a:t>
            </a:r>
            <a:endParaRPr/>
          </a:p>
          <a:p>
            <a:pPr indent="-342900" lvl="0" marL="457200" rtl="0" algn="l">
              <a:spcBef>
                <a:spcPts val="0"/>
              </a:spcBef>
              <a:spcAft>
                <a:spcPts val="0"/>
              </a:spcAft>
              <a:buSzPts val="1800"/>
              <a:buChar char="-"/>
            </a:pPr>
            <a:r>
              <a:rPr lang="en"/>
              <a:t>Gender</a:t>
            </a:r>
            <a:endParaRPr/>
          </a:p>
          <a:p>
            <a:pPr indent="-317500" lvl="1" marL="914400" rtl="0" algn="l">
              <a:spcBef>
                <a:spcPts val="0"/>
              </a:spcBef>
              <a:spcAft>
                <a:spcPts val="0"/>
              </a:spcAft>
              <a:buSzPts val="1400"/>
              <a:buChar char="-"/>
            </a:pPr>
            <a:r>
              <a:rPr lang="en"/>
              <a:t>La pomme</a:t>
            </a:r>
            <a:endParaRPr/>
          </a:p>
          <a:p>
            <a:pPr indent="-342900" lvl="0" marL="457200" rtl="0" algn="l">
              <a:spcBef>
                <a:spcPts val="0"/>
              </a:spcBef>
              <a:spcAft>
                <a:spcPts val="0"/>
              </a:spcAft>
              <a:buSzPts val="1800"/>
              <a:buChar char="-"/>
            </a:pPr>
            <a:r>
              <a:rPr lang="en"/>
              <a:t>Lack of similar context</a:t>
            </a:r>
            <a:endParaRPr/>
          </a:p>
          <a:p>
            <a:pPr indent="-317500" lvl="1" marL="914400" rtl="0" algn="l">
              <a:spcBef>
                <a:spcPts val="0"/>
              </a:spcBef>
              <a:spcAft>
                <a:spcPts val="0"/>
              </a:spcAft>
              <a:buSzPts val="1400"/>
              <a:buChar char="-"/>
            </a:pPr>
            <a:r>
              <a:rPr lang="en"/>
              <a:t>Brother vs "older/younger brother" (in Chinese/Japanese)</a:t>
            </a:r>
            <a:endParaRPr/>
          </a:p>
          <a:p>
            <a:pPr indent="0" lvl="0" marL="0" rtl="0" algn="ctr">
              <a:spcBef>
                <a:spcPts val="1600"/>
              </a:spcBef>
              <a:spcAft>
                <a:spcPts val="0"/>
              </a:spcAft>
              <a:buNone/>
            </a:pPr>
            <a:r>
              <a:t/>
            </a:r>
            <a:endParaRPr i="1"/>
          </a:p>
          <a:p>
            <a:pPr indent="0" lvl="0" marL="0" rtl="0" algn="ctr">
              <a:spcBef>
                <a:spcPts val="1600"/>
              </a:spcBef>
              <a:spcAft>
                <a:spcPts val="1600"/>
              </a:spcAft>
              <a:buNone/>
            </a:pPr>
            <a:r>
              <a:rPr i="1" lang="en"/>
              <a:t>Translation is not a one-to-one mapping!</a:t>
            </a:r>
            <a:endParaRPr i="1"/>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